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ink/ink1.xml" ContentType="application/inkml+xml"/>
  <Override PartName="/ppt/ink/ink2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944" r:id="rId2"/>
    <p:sldId id="1321" r:id="rId3"/>
    <p:sldId id="1351" r:id="rId4"/>
    <p:sldId id="985" r:id="rId5"/>
    <p:sldId id="861" r:id="rId6"/>
    <p:sldId id="258" r:id="rId7"/>
    <p:sldId id="1352" r:id="rId8"/>
    <p:sldId id="293" r:id="rId9"/>
    <p:sldId id="296" r:id="rId10"/>
    <p:sldId id="297" r:id="rId11"/>
    <p:sldId id="275" r:id="rId12"/>
    <p:sldId id="273" r:id="rId13"/>
    <p:sldId id="326" r:id="rId14"/>
    <p:sldId id="278" r:id="rId15"/>
    <p:sldId id="279" r:id="rId16"/>
    <p:sldId id="299" r:id="rId17"/>
    <p:sldId id="298" r:id="rId18"/>
    <p:sldId id="272" r:id="rId19"/>
    <p:sldId id="271" r:id="rId20"/>
    <p:sldId id="327" r:id="rId21"/>
    <p:sldId id="311" r:id="rId22"/>
    <p:sldId id="312" r:id="rId23"/>
    <p:sldId id="328" r:id="rId24"/>
    <p:sldId id="304" r:id="rId25"/>
    <p:sldId id="289" r:id="rId26"/>
    <p:sldId id="324" r:id="rId27"/>
    <p:sldId id="325" r:id="rId28"/>
    <p:sldId id="329" r:id="rId2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7467D"/>
    <a:srgbClr val="AC0000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174" autoAdjust="0"/>
    <p:restoredTop sz="94246" autoAdjust="0"/>
  </p:normalViewPr>
  <p:slideViewPr>
    <p:cSldViewPr snapToGrid="0">
      <p:cViewPr varScale="1">
        <p:scale>
          <a:sx n="155" d="100"/>
          <a:sy n="155" d="100"/>
        </p:scale>
        <p:origin x="660" y="12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hPercent val="49"/>
      <c:rotY val="20"/>
      <c:depthPercent val="100"/>
      <c:rAngAx val="1"/>
    </c:view3D>
    <c:floor>
      <c:thickness val="0"/>
      <c:spPr>
        <a:solidFill>
          <a:srgbClr val="009900"/>
        </a:solidFill>
        <a:ln w="12700">
          <a:solidFill>
            <a:srgbClr val="FFFFFF"/>
          </a:solidFill>
          <a:prstDash val="solid"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4.8689389505126898E-2"/>
          <c:y val="1.2086328293226103E-2"/>
          <c:w val="0.94054462852338683"/>
          <c:h val="0.9315489963961286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Лист1!$R$172</c:f>
              <c:strCache>
                <c:ptCount val="1"/>
                <c:pt idx="0">
                  <c:v>доноры всего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>
                <c:manualLayout>
                  <c:x val="1.1305883639545152E-2"/>
                  <c:y val="-7.514224318516618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8FF-418A-8FB4-1D0991D85F00}"/>
                </c:ext>
              </c:extLst>
            </c:dLbl>
            <c:dLbl>
              <c:idx val="1"/>
              <c:layout>
                <c:manualLayout>
                  <c:x val="1.1040874104220383E-2"/>
                  <c:y val="-3.796400449943758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8FF-418A-8FB4-1D0991D85F00}"/>
                </c:ext>
              </c:extLst>
            </c:dLbl>
            <c:dLbl>
              <c:idx val="2"/>
              <c:layout>
                <c:manualLayout>
                  <c:x val="1.5913916659293992E-3"/>
                  <c:y val="-8.666359886832350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8FF-418A-8FB4-1D0991D85F00}"/>
                </c:ext>
              </c:extLst>
            </c:dLbl>
            <c:dLbl>
              <c:idx val="3"/>
              <c:layout>
                <c:manualLayout>
                  <c:x val="-1.3320428696413106E-2"/>
                  <c:y val="7.73576426233959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8FF-418A-8FB4-1D0991D85F00}"/>
                </c:ext>
              </c:extLst>
            </c:dLbl>
            <c:dLbl>
              <c:idx val="4"/>
              <c:layout>
                <c:manualLayout>
                  <c:x val="-6.3833114610673813E-3"/>
                  <c:y val="-3.814421720015609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8FF-418A-8FB4-1D0991D85F00}"/>
                </c:ext>
              </c:extLst>
            </c:dLbl>
            <c:dLbl>
              <c:idx val="5"/>
              <c:layout>
                <c:manualLayout>
                  <c:x val="-3.9951787130826696E-3"/>
                  <c:y val="-8.114717364024085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8FF-418A-8FB4-1D0991D85F00}"/>
                </c:ext>
              </c:extLst>
            </c:dLbl>
            <c:dLbl>
              <c:idx val="6"/>
              <c:layout>
                <c:manualLayout>
                  <c:x val="3.6428385874147492E-4"/>
                  <c:y val="-5.289265238640492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8FF-418A-8FB4-1D0991D85F00}"/>
                </c:ext>
              </c:extLst>
            </c:dLbl>
            <c:dLbl>
              <c:idx val="7"/>
              <c:layout>
                <c:manualLayout>
                  <c:x val="-7.2722003499561894E-3"/>
                  <c:y val="-5.654144156982348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8FF-418A-8FB4-1D0991D85F00}"/>
                </c:ext>
              </c:extLst>
            </c:dLbl>
            <c:spPr>
              <a:noFill/>
              <a:ln w="31591">
                <a:noFill/>
              </a:ln>
            </c:spPr>
            <c:txPr>
              <a:bodyPr/>
              <a:lstStyle/>
              <a:p>
                <a:pPr>
                  <a:defRPr sz="1400" b="1" i="0" u="none" strike="noStrike" baseline="0">
                    <a:solidFill>
                      <a:srgbClr val="000066"/>
                    </a:solidFill>
                    <a:latin typeface="Arial" pitchFamily="34" charset="0"/>
                    <a:ea typeface="Arial Cyr"/>
                    <a:cs typeface="Arial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Лист1!$Q$173:$Q$180</c:f>
              <c:strCache>
                <c:ptCount val="8"/>
                <c:pt idx="0">
                  <c:v>Брест</c:v>
                </c:pt>
                <c:pt idx="1">
                  <c:v>Витебск</c:v>
                </c:pt>
                <c:pt idx="2">
                  <c:v>Гомель </c:v>
                </c:pt>
                <c:pt idx="3">
                  <c:v>Гродно</c:v>
                </c:pt>
                <c:pt idx="4">
                  <c:v>Минск (обл.)</c:v>
                </c:pt>
                <c:pt idx="5">
                  <c:v>Могилев</c:v>
                </c:pt>
                <c:pt idx="6">
                  <c:v>Минск</c:v>
                </c:pt>
                <c:pt idx="7">
                  <c:v>РНПЦ ТиМБ</c:v>
                </c:pt>
              </c:strCache>
            </c:strRef>
          </c:cat>
          <c:val>
            <c:numRef>
              <c:f>Лист1!$R$173:$R$180</c:f>
              <c:numCache>
                <c:formatCode>0</c:formatCode>
                <c:ptCount val="8"/>
                <c:pt idx="0">
                  <c:v>13020</c:v>
                </c:pt>
                <c:pt idx="1">
                  <c:v>13136</c:v>
                </c:pt>
                <c:pt idx="2">
                  <c:v>14723</c:v>
                </c:pt>
                <c:pt idx="3">
                  <c:v>8554</c:v>
                </c:pt>
                <c:pt idx="4">
                  <c:v>7594</c:v>
                </c:pt>
                <c:pt idx="5">
                  <c:v>8234</c:v>
                </c:pt>
                <c:pt idx="6">
                  <c:v>14165</c:v>
                </c:pt>
                <c:pt idx="7">
                  <c:v>19249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F8FF-418A-8FB4-1D0991D85F00}"/>
            </c:ext>
          </c:extLst>
        </c:ser>
        <c:ser>
          <c:idx val="1"/>
          <c:order val="1"/>
          <c:tx>
            <c:strRef>
              <c:f>Лист1!$S$172</c:f>
              <c:strCache>
                <c:ptCount val="1"/>
                <c:pt idx="0">
                  <c:v>из них доноры крови</c:v>
                </c:pt>
              </c:strCache>
            </c:strRef>
          </c:tx>
          <c:spPr>
            <a:solidFill>
              <a:srgbClr val="FFFF00"/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  <a:effectLst>
              <a:outerShdw blurRad="190500" dist="228600" dir="2700000" sy="90000" rotWithShape="0">
                <a:srgbClr val="000000">
                  <a:alpha val="25500"/>
                </a:srgbClr>
              </a:outerShdw>
            </a:effectLst>
            <a:scene3d>
              <a:camera prst="orthographicFront" fov="0">
                <a:rot lat="0" lon="0" rev="0"/>
              </a:camera>
              <a:lightRig rig="soft" dir="tl">
                <a:rot lat="0" lon="0" rev="20100000"/>
              </a:lightRig>
            </a:scene3d>
            <a:sp3d>
              <a:bevelT w="50800" h="50800"/>
            </a:sp3d>
          </c:spPr>
          <c:invertIfNegative val="0"/>
          <c:dLbls>
            <c:dLbl>
              <c:idx val="0"/>
              <c:layout>
                <c:manualLayout>
                  <c:x val="3.046227034120735E-2"/>
                  <c:y val="3.291108447309518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F8FF-418A-8FB4-1D0991D85F00}"/>
                </c:ext>
              </c:extLst>
            </c:dLbl>
            <c:dLbl>
              <c:idx val="1"/>
              <c:layout>
                <c:manualLayout>
                  <c:x val="2.8350284339457379E-2"/>
                  <c:y val="3.939647387103158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F8FF-418A-8FB4-1D0991D85F00}"/>
                </c:ext>
              </c:extLst>
            </c:dLbl>
            <c:dLbl>
              <c:idx val="2"/>
              <c:layout>
                <c:manualLayout>
                  <c:x val="2.7999890638670286E-2"/>
                  <c:y val="-1.08559704672713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F8FF-418A-8FB4-1D0991D85F00}"/>
                </c:ext>
              </c:extLst>
            </c:dLbl>
            <c:dLbl>
              <c:idx val="3"/>
              <c:layout>
                <c:manualLayout>
                  <c:x val="2.0481299212598426E-2"/>
                  <c:y val="-4.096179470962649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F8FF-418A-8FB4-1D0991D85F00}"/>
                </c:ext>
              </c:extLst>
            </c:dLbl>
            <c:dLbl>
              <c:idx val="4"/>
              <c:layout>
                <c:manualLayout>
                  <c:x val="1.9410214348206521E-2"/>
                  <c:y val="-9.499359073822776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F8FF-418A-8FB4-1D0991D85F00}"/>
                </c:ext>
              </c:extLst>
            </c:dLbl>
            <c:dLbl>
              <c:idx val="5"/>
              <c:layout>
                <c:manualLayout>
                  <c:x val="1.7151684164479437E-2"/>
                  <c:y val="3.661653249101417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F8FF-418A-8FB4-1D0991D85F00}"/>
                </c:ext>
              </c:extLst>
            </c:dLbl>
            <c:dLbl>
              <c:idx val="6"/>
              <c:layout>
                <c:manualLayout>
                  <c:x val="2.4579505686789405E-2"/>
                  <c:y val="-9.658799404049052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F8FF-418A-8FB4-1D0991D85F00}"/>
                </c:ext>
              </c:extLst>
            </c:dLbl>
            <c:dLbl>
              <c:idx val="7"/>
              <c:layout>
                <c:manualLayout>
                  <c:x val="2.8148622047244078E-2"/>
                  <c:y val="-5.495217046703201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F8FF-418A-8FB4-1D0991D85F00}"/>
                </c:ext>
              </c:extLst>
            </c:dLbl>
            <c:spPr>
              <a:noFill/>
              <a:ln w="31591">
                <a:noFill/>
              </a:ln>
            </c:spPr>
            <c:txPr>
              <a:bodyPr/>
              <a:lstStyle/>
              <a:p>
                <a:pPr>
                  <a:defRPr sz="1400" b="1" i="0" u="none" strike="noStrike" baseline="0">
                    <a:solidFill>
                      <a:srgbClr val="000066"/>
                    </a:solidFill>
                    <a:latin typeface="Arial" pitchFamily="34" charset="0"/>
                    <a:ea typeface="Arial Cyr"/>
                    <a:cs typeface="Arial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Лист1!$Q$173:$Q$180</c:f>
              <c:strCache>
                <c:ptCount val="8"/>
                <c:pt idx="0">
                  <c:v>Брест</c:v>
                </c:pt>
                <c:pt idx="1">
                  <c:v>Витебск</c:v>
                </c:pt>
                <c:pt idx="2">
                  <c:v>Гомель </c:v>
                </c:pt>
                <c:pt idx="3">
                  <c:v>Гродно</c:v>
                </c:pt>
                <c:pt idx="4">
                  <c:v>Минск (обл.)</c:v>
                </c:pt>
                <c:pt idx="5">
                  <c:v>Могилев</c:v>
                </c:pt>
                <c:pt idx="6">
                  <c:v>Минск</c:v>
                </c:pt>
                <c:pt idx="7">
                  <c:v>РНПЦ ТиМБ</c:v>
                </c:pt>
              </c:strCache>
            </c:strRef>
          </c:cat>
          <c:val>
            <c:numRef>
              <c:f>Лист1!$S$173:$S$180</c:f>
              <c:numCache>
                <c:formatCode>0</c:formatCode>
                <c:ptCount val="8"/>
                <c:pt idx="0">
                  <c:v>11598</c:v>
                </c:pt>
                <c:pt idx="1">
                  <c:v>11926</c:v>
                </c:pt>
                <c:pt idx="2">
                  <c:v>13481</c:v>
                </c:pt>
                <c:pt idx="3">
                  <c:v>6927</c:v>
                </c:pt>
                <c:pt idx="4">
                  <c:v>6753</c:v>
                </c:pt>
                <c:pt idx="5">
                  <c:v>7264</c:v>
                </c:pt>
                <c:pt idx="6">
                  <c:v>11329</c:v>
                </c:pt>
                <c:pt idx="7">
                  <c:v>17300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F8FF-418A-8FB4-1D0991D85F00}"/>
            </c:ext>
          </c:extLst>
        </c:ser>
        <c:ser>
          <c:idx val="2"/>
          <c:order val="2"/>
          <c:tx>
            <c:strRef>
              <c:f>Лист1!$T$172</c:f>
              <c:strCache>
                <c:ptCount val="1"/>
                <c:pt idx="0">
                  <c:v>из них доноры компонентов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>
              <a:outerShdw blurRad="190500" dist="228600" dir="2700000" sy="90000" rotWithShape="0">
                <a:srgbClr val="000000">
                  <a:alpha val="25500"/>
                </a:srgbClr>
              </a:outerShdw>
            </a:effectLst>
            <a:scene3d>
              <a:camera prst="orthographicFront" fov="0">
                <a:rot lat="0" lon="0" rev="0"/>
              </a:camera>
              <a:lightRig rig="soft" dir="tl">
                <a:rot lat="0" lon="0" rev="20100000"/>
              </a:lightRig>
            </a:scene3d>
            <a:sp3d>
              <a:bevelT w="50800" h="50800"/>
            </a:sp3d>
          </c:spPr>
          <c:invertIfNegative val="0"/>
          <c:dLbls>
            <c:dLbl>
              <c:idx val="0"/>
              <c:layout>
                <c:manualLayout>
                  <c:x val="1.7442036410385841E-2"/>
                  <c:y val="-1.01320561758110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F8FF-418A-8FB4-1D0991D85F00}"/>
                </c:ext>
              </c:extLst>
            </c:dLbl>
            <c:dLbl>
              <c:idx val="1"/>
              <c:layout>
                <c:manualLayout>
                  <c:x val="1.5993726955365082E-2"/>
                  <c:y val="-1.2736644590172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F8FF-418A-8FB4-1D0991D85F00}"/>
                </c:ext>
              </c:extLst>
            </c:dLbl>
            <c:dLbl>
              <c:idx val="2"/>
              <c:layout>
                <c:manualLayout>
                  <c:x val="1.2596626790299199E-2"/>
                  <c:y val="-1.84298363090387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F8FF-418A-8FB4-1D0991D85F00}"/>
                </c:ext>
              </c:extLst>
            </c:dLbl>
            <c:dLbl>
              <c:idx val="3"/>
              <c:layout>
                <c:manualLayout>
                  <c:x val="1.7806286088508781E-2"/>
                  <c:y val="-7.734210309483835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F8FF-418A-8FB4-1D0991D85F00}"/>
                </c:ext>
              </c:extLst>
            </c:dLbl>
            <c:dLbl>
              <c:idx val="4"/>
              <c:layout>
                <c:manualLayout>
                  <c:x val="1.1192063252201304E-2"/>
                  <c:y val="-1.46260742631934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F8FF-418A-8FB4-1D0991D85F00}"/>
                </c:ext>
              </c:extLst>
            </c:dLbl>
            <c:dLbl>
              <c:idx val="5"/>
              <c:layout>
                <c:manualLayout>
                  <c:x val="1.2732558737633029E-2"/>
                  <c:y val="-2.038678739629236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F8FF-418A-8FB4-1D0991D85F00}"/>
                </c:ext>
              </c:extLst>
            </c:dLbl>
            <c:dLbl>
              <c:idx val="6"/>
              <c:layout>
                <c:manualLayout>
                  <c:x val="1.753422244079644E-2"/>
                  <c:y val="-9.539906743567550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F8FF-418A-8FB4-1D0991D85F00}"/>
                </c:ext>
              </c:extLst>
            </c:dLbl>
            <c:dLbl>
              <c:idx val="7"/>
              <c:layout>
                <c:manualLayout>
                  <c:x val="2.2456364829396402E-2"/>
                  <c:y val="-2.56875137179416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F8FF-418A-8FB4-1D0991D85F00}"/>
                </c:ext>
              </c:extLst>
            </c:dLbl>
            <c:spPr>
              <a:noFill/>
              <a:ln w="25404">
                <a:noFill/>
              </a:ln>
            </c:spPr>
            <c:txPr>
              <a:bodyPr/>
              <a:lstStyle/>
              <a:p>
                <a:pPr>
                  <a:defRPr sz="1400" b="1">
                    <a:solidFill>
                      <a:srgbClr val="000066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Лист1!$Q$173:$Q$180</c:f>
              <c:strCache>
                <c:ptCount val="8"/>
                <c:pt idx="0">
                  <c:v>Брест</c:v>
                </c:pt>
                <c:pt idx="1">
                  <c:v>Витебск</c:v>
                </c:pt>
                <c:pt idx="2">
                  <c:v>Гомель </c:v>
                </c:pt>
                <c:pt idx="3">
                  <c:v>Гродно</c:v>
                </c:pt>
                <c:pt idx="4">
                  <c:v>Минск (обл.)</c:v>
                </c:pt>
                <c:pt idx="5">
                  <c:v>Могилев</c:v>
                </c:pt>
                <c:pt idx="6">
                  <c:v>Минск</c:v>
                </c:pt>
                <c:pt idx="7">
                  <c:v>РНПЦ ТиМБ</c:v>
                </c:pt>
              </c:strCache>
            </c:strRef>
          </c:cat>
          <c:val>
            <c:numRef>
              <c:f>Лист1!$T$173:$T$180</c:f>
              <c:numCache>
                <c:formatCode>0</c:formatCode>
                <c:ptCount val="8"/>
                <c:pt idx="0">
                  <c:v>1422</c:v>
                </c:pt>
                <c:pt idx="1">
                  <c:v>1210</c:v>
                </c:pt>
                <c:pt idx="2">
                  <c:v>1242</c:v>
                </c:pt>
                <c:pt idx="3">
                  <c:v>1627</c:v>
                </c:pt>
                <c:pt idx="4">
                  <c:v>841</c:v>
                </c:pt>
                <c:pt idx="5">
                  <c:v>970</c:v>
                </c:pt>
                <c:pt idx="6">
                  <c:v>2836</c:v>
                </c:pt>
                <c:pt idx="7">
                  <c:v>1949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A-F8FF-418A-8FB4-1D0991D85F0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shape val="box"/>
        <c:axId val="143246464"/>
        <c:axId val="143248000"/>
        <c:axId val="0"/>
      </c:bar3DChart>
      <c:catAx>
        <c:axId val="1432464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15797">
            <a:solidFill>
              <a:srgbClr val="FFFFFF"/>
            </a:solidFill>
            <a:prstDash val="solid"/>
          </a:ln>
        </c:spPr>
        <c:txPr>
          <a:bodyPr rot="0" vert="horz"/>
          <a:lstStyle/>
          <a:p>
            <a:pPr>
              <a:defRPr sz="1200" b="1" i="0" u="none" strike="noStrike" baseline="0">
                <a:solidFill>
                  <a:srgbClr val="000066"/>
                </a:solidFill>
                <a:latin typeface="Arial" pitchFamily="34" charset="0"/>
                <a:ea typeface="Arial Cyr"/>
                <a:cs typeface="Arial" pitchFamily="34" charset="0"/>
              </a:defRPr>
            </a:pPr>
            <a:endParaRPr lang="ru-RU"/>
          </a:p>
        </c:txPr>
        <c:crossAx val="143248000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43248000"/>
        <c:scaling>
          <c:orientation val="minMax"/>
        </c:scaling>
        <c:delete val="0"/>
        <c:axPos val="l"/>
        <c:majorGridlines>
          <c:spPr>
            <a:ln w="3951">
              <a:noFill/>
              <a:prstDash val="solid"/>
            </a:ln>
          </c:spPr>
        </c:majorGridlines>
        <c:numFmt formatCode="0" sourceLinked="1"/>
        <c:majorTickMark val="out"/>
        <c:minorTickMark val="none"/>
        <c:tickLblPos val="nextTo"/>
        <c:spPr>
          <a:ln w="15797">
            <a:solidFill>
              <a:srgbClr val="FFFFFF"/>
            </a:solidFill>
            <a:prstDash val="solid"/>
          </a:ln>
        </c:spPr>
        <c:txPr>
          <a:bodyPr rot="0" vert="horz"/>
          <a:lstStyle/>
          <a:p>
            <a:pPr>
              <a:defRPr sz="1400" b="1" i="0" u="none" strike="noStrike" baseline="0">
                <a:solidFill>
                  <a:srgbClr val="000066"/>
                </a:solidFill>
                <a:latin typeface="Arial" pitchFamily="34" charset="0"/>
                <a:ea typeface="Arial Cyr"/>
                <a:cs typeface="Arial" pitchFamily="34" charset="0"/>
              </a:defRPr>
            </a:pPr>
            <a:endParaRPr lang="ru-RU"/>
          </a:p>
        </c:txPr>
        <c:crossAx val="143246464"/>
        <c:crosses val="autoZero"/>
        <c:crossBetween val="between"/>
        <c:minorUnit val="34.972000000000001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"/>
          <c:y val="1.4563131913757389E-2"/>
          <c:w val="0.95803482464900602"/>
          <c:h val="4.0452995839749983E-2"/>
        </c:manualLayout>
      </c:layout>
      <c:overlay val="0"/>
      <c:spPr>
        <a:noFill/>
        <a:ln w="31591">
          <a:noFill/>
        </a:ln>
      </c:spPr>
      <c:txPr>
        <a:bodyPr/>
        <a:lstStyle/>
        <a:p>
          <a:pPr>
            <a:defRPr sz="1397" b="1" i="0" u="none" strike="noStrike" baseline="0">
              <a:solidFill>
                <a:srgbClr val="000066"/>
              </a:solidFill>
              <a:latin typeface="Arial" pitchFamily="34" charset="0"/>
              <a:ea typeface="Arial Cyr"/>
              <a:cs typeface="Arial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995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hPercent val="49"/>
      <c:rotY val="20"/>
      <c:depthPercent val="100"/>
      <c:rAngAx val="1"/>
    </c:view3D>
    <c:floor>
      <c:thickness val="0"/>
      <c:spPr>
        <a:solidFill>
          <a:srgbClr val="00B050"/>
        </a:solidFill>
        <a:ln w="12700" cap="flat" cmpd="sng" algn="ctr">
          <a:solidFill>
            <a:srgbClr val="FFFFFF"/>
          </a:solidFill>
          <a:prstDash val="solid"/>
          <a:round/>
        </a:ln>
        <a:effectLst/>
        <a:sp3d contourW="12700">
          <a:contourClr>
            <a:srgbClr val="FFFFFF"/>
          </a:contourClr>
        </a:sp3d>
      </c:spPr>
    </c:floor>
    <c:sideWall>
      <c:thickness val="0"/>
      <c:spPr>
        <a:noFill/>
        <a:ln w="25400">
          <a:noFill/>
        </a:ln>
        <a:effectLst/>
        <a:sp3d/>
      </c:spPr>
    </c:sideWall>
    <c:backWall>
      <c:thickness val="0"/>
      <c:spPr>
        <a:noFill/>
        <a:ln w="25400"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4.8689389505126898E-2"/>
          <c:y val="1.2086328293226103E-2"/>
          <c:w val="0.95048071826764857"/>
          <c:h val="0.899710236195847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Лист1!$X$172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5.3970378680790266E-3"/>
                  <c:y val="-1.41039100881620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C0F-4F47-811E-B69115A019E7}"/>
                </c:ext>
              </c:extLst>
            </c:dLbl>
            <c:dLbl>
              <c:idx val="1"/>
              <c:layout>
                <c:manualLayout>
                  <c:x val="1.1040874104220326E-2"/>
                  <c:y val="-3.796400449943758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C0F-4F47-811E-B69115A019E7}"/>
                </c:ext>
              </c:extLst>
            </c:dLbl>
            <c:dLbl>
              <c:idx val="2"/>
              <c:layout>
                <c:manualLayout>
                  <c:x val="1.5913916659293992E-3"/>
                  <c:y val="-8.666359886832350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C0F-4F47-811E-B69115A019E7}"/>
                </c:ext>
              </c:extLst>
            </c:dLbl>
            <c:dLbl>
              <c:idx val="3"/>
              <c:layout>
                <c:manualLayout>
                  <c:x val="-7.774949376043591E-3"/>
                  <c:y val="-9.487515983579006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C0F-4F47-811E-B69115A019E7}"/>
                </c:ext>
              </c:extLst>
            </c:dLbl>
            <c:dLbl>
              <c:idx val="4"/>
              <c:layout>
                <c:manualLayout>
                  <c:x val="5.6113427421197802E-4"/>
                  <c:y val="-1.68501619242213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C0F-4F47-811E-B69115A019E7}"/>
                </c:ext>
              </c:extLst>
            </c:dLbl>
            <c:dLbl>
              <c:idx val="5"/>
              <c:layout>
                <c:manualLayout>
                  <c:x val="-3.9951787130826696E-3"/>
                  <c:y val="-8.114717364024085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C0F-4F47-811E-B69115A019E7}"/>
                </c:ext>
              </c:extLst>
            </c:dLbl>
            <c:dLbl>
              <c:idx val="6"/>
              <c:layout>
                <c:manualLayout>
                  <c:x val="3.64283858741474E-4"/>
                  <c:y val="-5.289265238640492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9C0F-4F47-811E-B69115A019E7}"/>
                </c:ext>
              </c:extLst>
            </c:dLbl>
            <c:dLbl>
              <c:idx val="7"/>
              <c:layout>
                <c:manualLayout>
                  <c:x val="-1.2791402984236724E-2"/>
                  <c:y val="-7.790901137357842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9C0F-4F47-811E-B69115A019E7}"/>
                </c:ext>
              </c:extLst>
            </c:dLbl>
            <c:spPr>
              <a:noFill/>
              <a:ln w="31594"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1" i="0" u="none" strike="noStrike" kern="1200" baseline="0">
                    <a:solidFill>
                      <a:srgbClr val="000066"/>
                    </a:solidFill>
                    <a:latin typeface="Arial" pitchFamily="34" charset="0"/>
                    <a:ea typeface="Arial Cyr"/>
                    <a:cs typeface="Arial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Лист1!$Q$173:$Q$180</c:f>
              <c:strCache>
                <c:ptCount val="8"/>
                <c:pt idx="0">
                  <c:v>Брест</c:v>
                </c:pt>
                <c:pt idx="1">
                  <c:v>Витебск</c:v>
                </c:pt>
                <c:pt idx="2">
                  <c:v>Гомель </c:v>
                </c:pt>
                <c:pt idx="3">
                  <c:v>Гродно</c:v>
                </c:pt>
                <c:pt idx="4">
                  <c:v>Минск (обл.)</c:v>
                </c:pt>
                <c:pt idx="5">
                  <c:v>Могилев</c:v>
                </c:pt>
                <c:pt idx="6">
                  <c:v>Минск</c:v>
                </c:pt>
                <c:pt idx="7">
                  <c:v>РНПЦ</c:v>
                </c:pt>
              </c:strCache>
            </c:strRef>
          </c:cat>
          <c:val>
            <c:numRef>
              <c:f>Лист1!$X$173:$X$180</c:f>
              <c:numCache>
                <c:formatCode>0.0</c:formatCode>
                <c:ptCount val="8"/>
                <c:pt idx="0">
                  <c:v>19.8</c:v>
                </c:pt>
                <c:pt idx="1">
                  <c:v>12.4</c:v>
                </c:pt>
                <c:pt idx="2">
                  <c:v>17.2</c:v>
                </c:pt>
                <c:pt idx="3">
                  <c:v>22.3</c:v>
                </c:pt>
                <c:pt idx="4">
                  <c:v>18.5</c:v>
                </c:pt>
                <c:pt idx="5">
                  <c:v>22.6</c:v>
                </c:pt>
                <c:pt idx="6">
                  <c:v>23.5</c:v>
                </c:pt>
                <c:pt idx="7">
                  <c:v>29.5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79B5-4C72-B227-D02541FBDF8A}"/>
            </c:ext>
          </c:extLst>
        </c:ser>
        <c:ser>
          <c:idx val="1"/>
          <c:order val="1"/>
          <c:tx>
            <c:strRef>
              <c:f>Лист1!$Y$172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1.2351397150237659E-2"/>
                  <c:y val="-5.872598826360987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9C0F-4F47-811E-B69115A019E7}"/>
                </c:ext>
              </c:extLst>
            </c:dLbl>
            <c:dLbl>
              <c:idx val="1"/>
              <c:layout>
                <c:manualLayout>
                  <c:x val="1.4398705757969109E-2"/>
                  <c:y val="-1.98016949709232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9C0F-4F47-811E-B69115A019E7}"/>
                </c:ext>
              </c:extLst>
            </c:dLbl>
            <c:dLbl>
              <c:idx val="2"/>
              <c:layout>
                <c:manualLayout>
                  <c:x val="2.1033228700987412E-2"/>
                  <c:y val="-2.8736792516320295E-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9C0F-4F47-811E-B69115A019E7}"/>
                </c:ext>
              </c:extLst>
            </c:dLbl>
            <c:dLbl>
              <c:idx val="3"/>
              <c:layout>
                <c:manualLayout>
                  <c:x val="-5.9877055165968073E-3"/>
                  <c:y val="-1.28943737802005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9C0F-4F47-811E-B69115A019E7}"/>
                </c:ext>
              </c:extLst>
            </c:dLbl>
            <c:dLbl>
              <c:idx val="4"/>
              <c:layout>
                <c:manualLayout>
                  <c:x val="1.3029922438901481E-3"/>
                  <c:y val="-2.28505655254870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9C0F-4F47-811E-B69115A019E7}"/>
                </c:ext>
              </c:extLst>
            </c:dLbl>
            <c:dLbl>
              <c:idx val="5"/>
              <c:layout>
                <c:manualLayout>
                  <c:x val="1.7926971467946003E-3"/>
                  <c:y val="-1.2177500194040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9C0F-4F47-811E-B69115A019E7}"/>
                </c:ext>
              </c:extLst>
            </c:dLbl>
            <c:dLbl>
              <c:idx val="6"/>
              <c:layout>
                <c:manualLayout>
                  <c:x val="-8.8558481469900568E-3"/>
                  <c:y val="-6.173867689615743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9C0F-4F47-811E-B69115A019E7}"/>
                </c:ext>
              </c:extLst>
            </c:dLbl>
            <c:dLbl>
              <c:idx val="7"/>
              <c:layout>
                <c:manualLayout>
                  <c:x val="-1.2267071687557415E-2"/>
                  <c:y val="-7.596069722054022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9C0F-4F47-811E-B69115A019E7}"/>
                </c:ext>
              </c:extLst>
            </c:dLbl>
            <c:spPr>
              <a:noFill/>
              <a:ln w="31594"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rgbClr val="000066"/>
                    </a:solidFill>
                    <a:latin typeface="Arial" pitchFamily="34" charset="0"/>
                    <a:ea typeface="Arial Cyr"/>
                    <a:cs typeface="Arial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Лист1!$Q$173:$Q$180</c:f>
              <c:strCache>
                <c:ptCount val="8"/>
                <c:pt idx="0">
                  <c:v>Брест</c:v>
                </c:pt>
                <c:pt idx="1">
                  <c:v>Витебск</c:v>
                </c:pt>
                <c:pt idx="2">
                  <c:v>Гомель </c:v>
                </c:pt>
                <c:pt idx="3">
                  <c:v>Гродно</c:v>
                </c:pt>
                <c:pt idx="4">
                  <c:v>Минск (обл.)</c:v>
                </c:pt>
                <c:pt idx="5">
                  <c:v>Могилев</c:v>
                </c:pt>
                <c:pt idx="6">
                  <c:v>Минск</c:v>
                </c:pt>
                <c:pt idx="7">
                  <c:v>РНПЦ</c:v>
                </c:pt>
              </c:strCache>
            </c:strRef>
          </c:cat>
          <c:val>
            <c:numRef>
              <c:f>Лист1!$Y$173:$Y$180</c:f>
              <c:numCache>
                <c:formatCode>0.0</c:formatCode>
                <c:ptCount val="8"/>
                <c:pt idx="0">
                  <c:v>21.6</c:v>
                </c:pt>
                <c:pt idx="1">
                  <c:v>15.6</c:v>
                </c:pt>
                <c:pt idx="2">
                  <c:v>22.3</c:v>
                </c:pt>
                <c:pt idx="3">
                  <c:v>24.6</c:v>
                </c:pt>
                <c:pt idx="4">
                  <c:v>21.6</c:v>
                </c:pt>
                <c:pt idx="5">
                  <c:v>24.6</c:v>
                </c:pt>
                <c:pt idx="6">
                  <c:v>25.2</c:v>
                </c:pt>
                <c:pt idx="7">
                  <c:v>31.4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79B5-4C72-B227-D02541FBDF8A}"/>
            </c:ext>
          </c:extLst>
        </c:ser>
        <c:ser>
          <c:idx val="2"/>
          <c:order val="2"/>
          <c:tx>
            <c:strRef>
              <c:f>Лист1!$Z$172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1.7442036410385841E-2"/>
                  <c:y val="-1.01320561758110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9C0F-4F47-811E-B69115A019E7}"/>
                </c:ext>
              </c:extLst>
            </c:dLbl>
            <c:dLbl>
              <c:idx val="1"/>
              <c:layout>
                <c:manualLayout>
                  <c:x val="1.5993726955365082E-2"/>
                  <c:y val="-1.2736644590172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9C0F-4F47-811E-B69115A019E7}"/>
                </c:ext>
              </c:extLst>
            </c:dLbl>
            <c:dLbl>
              <c:idx val="2"/>
              <c:layout>
                <c:manualLayout>
                  <c:x val="7.026719186051948E-3"/>
                  <c:y val="-8.915135608049089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9C0F-4F47-811E-B69115A019E7}"/>
                </c:ext>
              </c:extLst>
            </c:dLbl>
            <c:dLbl>
              <c:idx val="3"/>
              <c:layout>
                <c:manualLayout>
                  <c:x val="1.7806286088508781E-2"/>
                  <c:y val="-7.734210309483804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9C0F-4F47-811E-B69115A019E7}"/>
                </c:ext>
              </c:extLst>
            </c:dLbl>
            <c:dLbl>
              <c:idx val="4"/>
              <c:layout>
                <c:manualLayout>
                  <c:x val="1.1192063252201304E-2"/>
                  <c:y val="-1.46260742631934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9C0F-4F47-811E-B69115A019E7}"/>
                </c:ext>
              </c:extLst>
            </c:dLbl>
            <c:dLbl>
              <c:idx val="5"/>
              <c:layout>
                <c:manualLayout>
                  <c:x val="1.2732632265913821E-2"/>
                  <c:y val="-9.610505417592054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9C0F-4F47-811E-B69115A019E7}"/>
                </c:ext>
              </c:extLst>
            </c:dLbl>
            <c:dLbl>
              <c:idx val="6"/>
              <c:layout>
                <c:manualLayout>
                  <c:x val="5.0015416348873796E-3"/>
                  <c:y val="-3.1295847634430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9C0F-4F47-811E-B69115A019E7}"/>
                </c:ext>
              </c:extLst>
            </c:dLbl>
            <c:dLbl>
              <c:idx val="7"/>
              <c:layout>
                <c:manualLayout>
                  <c:x val="-1.2128039465854141E-3"/>
                  <c:y val="-1.05150077394172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9C0F-4F47-811E-B69115A019E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rgbClr val="000066"/>
                    </a:solidFill>
                    <a:latin typeface="Arial" pitchFamily="34" charset="0"/>
                    <a:ea typeface="Arial Cyr"/>
                    <a:cs typeface="Arial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Лист1!$Q$173:$Q$180</c:f>
              <c:strCache>
                <c:ptCount val="8"/>
                <c:pt idx="0">
                  <c:v>Брест</c:v>
                </c:pt>
                <c:pt idx="1">
                  <c:v>Витебск</c:v>
                </c:pt>
                <c:pt idx="2">
                  <c:v>Гомель </c:v>
                </c:pt>
                <c:pt idx="3">
                  <c:v>Гродно</c:v>
                </c:pt>
                <c:pt idx="4">
                  <c:v>Минск (обл.)</c:v>
                </c:pt>
                <c:pt idx="5">
                  <c:v>Могилев</c:v>
                </c:pt>
                <c:pt idx="6">
                  <c:v>Минск</c:v>
                </c:pt>
                <c:pt idx="7">
                  <c:v>РНПЦ</c:v>
                </c:pt>
              </c:strCache>
            </c:strRef>
          </c:cat>
          <c:val>
            <c:numRef>
              <c:f>Лист1!$Z$173:$Z$180</c:f>
              <c:numCache>
                <c:formatCode>0.0</c:formatCode>
                <c:ptCount val="8"/>
                <c:pt idx="0">
                  <c:v>20.7</c:v>
                </c:pt>
                <c:pt idx="1">
                  <c:v>14.6</c:v>
                </c:pt>
                <c:pt idx="2">
                  <c:v>18.600000000000001</c:v>
                </c:pt>
                <c:pt idx="3">
                  <c:v>20.6</c:v>
                </c:pt>
                <c:pt idx="4">
                  <c:v>19.100000000000001</c:v>
                </c:pt>
                <c:pt idx="5">
                  <c:v>19.7</c:v>
                </c:pt>
                <c:pt idx="6">
                  <c:v>18.3</c:v>
                </c:pt>
                <c:pt idx="7">
                  <c:v>32.4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A-79B5-4C72-B227-D02541FBDF8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shape val="cylinder"/>
        <c:axId val="303327104"/>
        <c:axId val="303328640"/>
        <c:axId val="0"/>
      </c:bar3DChart>
      <c:catAx>
        <c:axId val="3033271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noFill/>
          <a:ln w="15801" cap="flat" cmpd="sng" algn="ctr">
            <a:solidFill>
              <a:srgbClr val="FFFFFF"/>
            </a:solidFill>
            <a:prstDash val="solid"/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200" b="1" i="0" u="none" strike="noStrike" kern="1200" baseline="0">
                <a:solidFill>
                  <a:srgbClr val="000066"/>
                </a:solidFill>
                <a:latin typeface="Arial" pitchFamily="34" charset="0"/>
                <a:ea typeface="Arial Cyr"/>
                <a:cs typeface="Arial" pitchFamily="34" charset="0"/>
              </a:defRPr>
            </a:pPr>
            <a:endParaRPr lang="ru-RU"/>
          </a:p>
        </c:txPr>
        <c:crossAx val="303328640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303328640"/>
        <c:scaling>
          <c:orientation val="minMax"/>
        </c:scaling>
        <c:delete val="0"/>
        <c:axPos val="l"/>
        <c:majorGridlines>
          <c:spPr>
            <a:ln w="3953" cap="flat" cmpd="sng" algn="ctr">
              <a:noFill/>
              <a:prstDash val="solid"/>
              <a:round/>
            </a:ln>
            <a:effectLst/>
          </c:spPr>
        </c:majorGridlines>
        <c:numFmt formatCode="0.0" sourceLinked="1"/>
        <c:majorTickMark val="out"/>
        <c:minorTickMark val="none"/>
        <c:tickLblPos val="nextTo"/>
        <c:spPr>
          <a:noFill/>
          <a:ln w="15801" cap="flat" cmpd="sng" algn="ctr">
            <a:solidFill>
              <a:srgbClr val="FFFFFF"/>
            </a:solidFill>
            <a:prstDash val="solid"/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400" b="1" i="0" u="none" strike="noStrike" kern="1200" baseline="0">
                <a:solidFill>
                  <a:srgbClr val="000066"/>
                </a:solidFill>
                <a:latin typeface="Arial" pitchFamily="34" charset="0"/>
                <a:ea typeface="Arial Cyr"/>
                <a:cs typeface="Arial" pitchFamily="34" charset="0"/>
              </a:defRPr>
            </a:pPr>
            <a:endParaRPr lang="ru-RU"/>
          </a:p>
        </c:txPr>
        <c:crossAx val="303327104"/>
        <c:crosses val="autoZero"/>
        <c:crossBetween val="between"/>
      </c:valAx>
      <c:spPr>
        <a:noFill/>
        <a:ln w="25398">
          <a:noFill/>
        </a:ln>
        <a:effectLst/>
      </c:spPr>
    </c:plotArea>
    <c:legend>
      <c:legendPos val="r"/>
      <c:layout>
        <c:manualLayout>
          <c:xMode val="edge"/>
          <c:yMode val="edge"/>
          <c:x val="0.6670147589062857"/>
          <c:y val="2.1367521367521368E-2"/>
          <c:w val="6.1799545103816474E-2"/>
          <c:h val="0.19432737165083094"/>
        </c:manualLayout>
      </c:layout>
      <c:overlay val="0"/>
      <c:spPr>
        <a:noFill/>
        <a:ln w="31594"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98" b="1" i="0" u="none" strike="noStrike" kern="1200" baseline="0">
              <a:solidFill>
                <a:srgbClr val="000066"/>
              </a:solidFill>
              <a:latin typeface="Arial" pitchFamily="34" charset="0"/>
              <a:ea typeface="Arial Cyr"/>
              <a:cs typeface="Arial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 sz="995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</c:title>
    <c:autoTitleDeleted val="0"/>
    <c:view3D>
      <c:rotX val="15"/>
      <c:hPercent val="60"/>
      <c:rotY val="20"/>
      <c:depthPercent val="100"/>
      <c:rAngAx val="1"/>
    </c:view3D>
    <c:floor>
      <c:thickness val="0"/>
      <c:spPr>
        <a:solidFill>
          <a:srgbClr val="C0C0C0"/>
        </a:solidFill>
        <a:ln w="3175">
          <a:solidFill>
            <a:schemeClr val="tx1"/>
          </a:solidFill>
          <a:prstDash val="solid"/>
        </a:ln>
      </c:spPr>
    </c:floor>
    <c:sideWall>
      <c:thickness val="0"/>
      <c:spPr>
        <a:noFill/>
        <a:ln w="12700">
          <a:noFill/>
          <a:prstDash val="solid"/>
        </a:ln>
      </c:spPr>
    </c:sideWall>
    <c:backWall>
      <c:thickness val="0"/>
      <c:spPr>
        <a:noFill/>
        <a:ln w="12700">
          <a:noFill/>
          <a:prstDash val="solid"/>
        </a:ln>
      </c:spPr>
    </c:backWall>
    <c:plotArea>
      <c:layout>
        <c:manualLayout>
          <c:layoutTarget val="inner"/>
          <c:xMode val="edge"/>
          <c:yMode val="edge"/>
          <c:x val="7.9313835770528834E-2"/>
          <c:y val="5.766764554020911E-2"/>
          <c:w val="0.87131952017448822"/>
          <c:h val="0.86175942549372753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Sheet1!$A$2:$C$2</c:f>
              <c:strCache>
                <c:ptCount val="3"/>
              </c:strCache>
            </c:strRef>
          </c:tx>
          <c:spPr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190500" dist="228600" dir="2700000" sy="90000" rotWithShape="0">
                <a:srgbClr val="000000">
                  <a:alpha val="25500"/>
                </a:srgbClr>
              </a:outerShdw>
            </a:effectLst>
            <a:scene3d>
              <a:camera prst="orthographicFront" fov="0">
                <a:rot lat="0" lon="0" rev="0"/>
              </a:camera>
              <a:lightRig rig="soft" dir="tl">
                <a:rot lat="0" lon="0" rev="20100000"/>
              </a:lightRig>
            </a:scene3d>
            <a:sp3d>
              <a:bevelT w="50800" h="50800"/>
            </a:sp3d>
          </c:spPr>
          <c:invertIfNegative val="0"/>
          <c:dLbls>
            <c:dLbl>
              <c:idx val="0"/>
              <c:layout>
                <c:manualLayout>
                  <c:x val="1.5452431426840879E-2"/>
                  <c:y val="-3.35623467148573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999-4A71-963B-212F01661B38}"/>
                </c:ext>
              </c:extLst>
            </c:dLbl>
            <c:dLbl>
              <c:idx val="1"/>
              <c:layout>
                <c:manualLayout>
                  <c:x val="1.3286860777018374E-2"/>
                  <c:y val="-2.83322576481218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999-4A71-963B-212F01661B38}"/>
                </c:ext>
              </c:extLst>
            </c:dLbl>
            <c:dLbl>
              <c:idx val="2"/>
              <c:layout>
                <c:manualLayout>
                  <c:x val="1.2652072337111707E-2"/>
                  <c:y val="-2.33503291596747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999-4A71-963B-212F01661B38}"/>
                </c:ext>
              </c:extLst>
            </c:dLbl>
            <c:dLbl>
              <c:idx val="3"/>
              <c:layout>
                <c:manualLayout>
                  <c:x val="1.2429047330622139E-2"/>
                  <c:y val="-1.583112817864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999-4A71-963B-212F01661B38}"/>
                </c:ext>
              </c:extLst>
            </c:dLbl>
            <c:dLbl>
              <c:idx val="4"/>
              <c:layout>
                <c:manualLayout>
                  <c:x val="7.9956952496322582E-3"/>
                  <c:y val="-2.30590873886666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999-4A71-963B-212F01661B38}"/>
                </c:ext>
              </c:extLst>
            </c:dLbl>
            <c:dLbl>
              <c:idx val="5"/>
              <c:layout>
                <c:manualLayout>
                  <c:x val="4.1208791208791314E-3"/>
                  <c:y val="-1.63934426229508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999-4A71-963B-212F01661B38}"/>
                </c:ext>
              </c:extLst>
            </c:dLbl>
            <c:dLbl>
              <c:idx val="6"/>
              <c:layout>
                <c:manualLayout>
                  <c:x val="6.868131868131868E-3"/>
                  <c:y val="-2.45901639344262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B999-4A71-963B-212F01661B38}"/>
                </c:ext>
              </c:extLst>
            </c:dLbl>
            <c:spPr>
              <a:noFill/>
              <a:ln w="25393">
                <a:noFill/>
              </a:ln>
            </c:spPr>
            <c:txPr>
              <a:bodyPr/>
              <a:lstStyle/>
              <a:p>
                <a:pPr>
                  <a:defRPr sz="1600" b="1" i="0" u="none" strike="noStrike" baseline="0">
                    <a:solidFill>
                      <a:schemeClr val="accent1">
                        <a:lumMod val="50000"/>
                      </a:schemeClr>
                    </a:solidFill>
                    <a:latin typeface="Arial"/>
                    <a:ea typeface="Arial"/>
                    <a:cs typeface="Arial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Sheet1!$C$1:$N$1</c:f>
              <c:numCache>
                <c:formatCode>General</c:formatCode>
                <c:ptCount val="11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  <c:pt idx="10">
                  <c:v>2023</c:v>
                </c:pt>
              </c:numCache>
            </c:numRef>
          </c:cat>
          <c:val>
            <c:numRef>
              <c:f>Sheet1!$C$2:$N$2</c:f>
              <c:numCache>
                <c:formatCode>0</c:formatCode>
                <c:ptCount val="11"/>
                <c:pt idx="0">
                  <c:v>206742</c:v>
                </c:pt>
                <c:pt idx="1">
                  <c:v>211853</c:v>
                </c:pt>
                <c:pt idx="2">
                  <c:v>218437.6</c:v>
                </c:pt>
                <c:pt idx="3">
                  <c:v>219437.9</c:v>
                </c:pt>
                <c:pt idx="4">
                  <c:v>225786</c:v>
                </c:pt>
                <c:pt idx="5">
                  <c:v>226213</c:v>
                </c:pt>
                <c:pt idx="6">
                  <c:v>239404</c:v>
                </c:pt>
                <c:pt idx="7">
                  <c:v>233655</c:v>
                </c:pt>
                <c:pt idx="8">
                  <c:v>246643</c:v>
                </c:pt>
                <c:pt idx="9">
                  <c:v>254737</c:v>
                </c:pt>
                <c:pt idx="10">
                  <c:v>261389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B999-4A71-963B-212F01661B3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0"/>
        <c:shape val="box"/>
        <c:axId val="271128832"/>
        <c:axId val="271609856"/>
        <c:axId val="0"/>
      </c:bar3DChart>
      <c:catAx>
        <c:axId val="2711288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3174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921" b="1" i="0" u="none" strike="noStrike" baseline="0">
                <a:solidFill>
                  <a:schemeClr val="accent1">
                    <a:lumMod val="50000"/>
                  </a:schemeClr>
                </a:solidFill>
                <a:latin typeface="Arial"/>
                <a:ea typeface="Arial"/>
                <a:cs typeface="Arial"/>
              </a:defRPr>
            </a:pPr>
            <a:endParaRPr lang="ru-RU"/>
          </a:p>
        </c:txPr>
        <c:crossAx val="271609856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271609856"/>
        <c:scaling>
          <c:orientation val="minMax"/>
          <c:max val="300000"/>
          <c:min val="0"/>
        </c:scaling>
        <c:delete val="0"/>
        <c:axPos val="l"/>
        <c:majorGridlines>
          <c:spPr>
            <a:ln w="3174">
              <a:noFill/>
              <a:prstDash val="solid"/>
            </a:ln>
          </c:spPr>
        </c:majorGridlines>
        <c:numFmt formatCode="0" sourceLinked="1"/>
        <c:majorTickMark val="out"/>
        <c:minorTickMark val="in"/>
        <c:tickLblPos val="nextTo"/>
        <c:spPr>
          <a:ln w="3174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200" b="1" i="0" u="none" strike="noStrike" baseline="0">
                <a:solidFill>
                  <a:schemeClr val="accent1">
                    <a:lumMod val="50000"/>
                  </a:schemeClr>
                </a:solidFill>
                <a:latin typeface="Arial"/>
                <a:ea typeface="Arial"/>
                <a:cs typeface="Arial"/>
              </a:defRPr>
            </a:pPr>
            <a:endParaRPr lang="ru-RU"/>
          </a:p>
        </c:txPr>
        <c:crossAx val="271128832"/>
        <c:crosses val="autoZero"/>
        <c:crossBetween val="between"/>
        <c:majorUnit val="50000"/>
        <c:minorUnit val="10000"/>
      </c:valAx>
      <c:spPr>
        <a:noFill/>
        <a:ln w="25409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925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0.60274</cdr:x>
      <cdr:y>0.35833</cdr:y>
    </cdr:from>
    <cdr:to>
      <cdr:x>0.63014</cdr:x>
      <cdr:y>0.44816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825B6E6C-1CE3-A416-B553-789344913673}"/>
            </a:ext>
          </a:extLst>
        </cdr:cNvPr>
        <cdr:cNvSpPr txBox="1"/>
      </cdr:nvSpPr>
      <cdr:spPr>
        <a:xfrm xmlns:a="http://schemas.openxmlformats.org/drawingml/2006/main">
          <a:off x="6336704" y="2010544"/>
          <a:ext cx="288032" cy="50405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19,1</a:t>
          </a:r>
        </a:p>
      </cdr:txBody>
    </cdr:sp>
  </cdr:relSizeAnchor>
  <cdr:relSizeAnchor xmlns:cdr="http://schemas.openxmlformats.org/drawingml/2006/chartDrawing">
    <cdr:from>
      <cdr:x>0.48961</cdr:x>
      <cdr:y>0.33266</cdr:y>
    </cdr:from>
    <cdr:to>
      <cdr:x>0.57328</cdr:x>
      <cdr:y>0.38751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0473AB34-37DB-AE45-F4F9-BD8C916B5D4F}"/>
            </a:ext>
          </a:extLst>
        </cdr:cNvPr>
        <cdr:cNvSpPr txBox="1"/>
      </cdr:nvSpPr>
      <cdr:spPr>
        <a:xfrm xmlns:a="http://schemas.openxmlformats.org/drawingml/2006/main">
          <a:off x="5147305" y="1866528"/>
          <a:ext cx="879662" cy="30777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20,6</a:t>
          </a:r>
        </a:p>
      </cdr:txBody>
    </cdr:sp>
  </cdr:relSizeAnchor>
  <cdr:relSizeAnchor xmlns:cdr="http://schemas.openxmlformats.org/drawingml/2006/chartDrawing">
    <cdr:from>
      <cdr:x>0.36986</cdr:x>
      <cdr:y>0.38751</cdr:y>
    </cdr:from>
    <cdr:to>
      <cdr:x>0.47054</cdr:x>
      <cdr:y>0.57615</cdr:y>
    </cdr:to>
    <cdr:sp macro="" textlink="">
      <cdr:nvSpPr>
        <cdr:cNvPr id="4" name="TextBox 3">
          <a:extLst xmlns:a="http://schemas.openxmlformats.org/drawingml/2006/main">
            <a:ext uri="{FF2B5EF4-FFF2-40B4-BE49-F238E27FC236}">
              <a16:creationId xmlns:a16="http://schemas.microsoft.com/office/drawing/2014/main" id="{87891159-6CEF-C3D6-C4FF-07E64F5D8722}"/>
            </a:ext>
          </a:extLst>
        </cdr:cNvPr>
        <cdr:cNvSpPr txBox="1"/>
      </cdr:nvSpPr>
      <cdr:spPr>
        <a:xfrm xmlns:a="http://schemas.openxmlformats.org/drawingml/2006/main">
          <a:off x="3888432" y="2174305"/>
          <a:ext cx="1058416" cy="105841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0.36986</cdr:x>
      <cdr:y>0.38751</cdr:y>
    </cdr:from>
    <cdr:to>
      <cdr:x>0.46369</cdr:x>
      <cdr:y>0.55048</cdr:y>
    </cdr:to>
    <cdr:sp macro="" textlink="">
      <cdr:nvSpPr>
        <cdr:cNvPr id="5" name="TextBox 4">
          <a:extLst xmlns:a="http://schemas.openxmlformats.org/drawingml/2006/main">
            <a:ext uri="{FF2B5EF4-FFF2-40B4-BE49-F238E27FC236}">
              <a16:creationId xmlns:a16="http://schemas.microsoft.com/office/drawing/2014/main" id="{76236D85-FD14-74ED-3052-57E7EFDC497A}"/>
            </a:ext>
          </a:extLst>
        </cdr:cNvPr>
        <cdr:cNvSpPr txBox="1"/>
      </cdr:nvSpPr>
      <cdr:spPr>
        <a:xfrm xmlns:a="http://schemas.openxmlformats.org/drawingml/2006/main">
          <a:off x="3888432" y="2174305"/>
          <a:ext cx="986408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18,6</a:t>
          </a:r>
        </a:p>
      </cdr:txBody>
    </cdr:sp>
  </cdr:relSizeAnchor>
  <cdr:relSizeAnchor xmlns:cdr="http://schemas.openxmlformats.org/drawingml/2006/chartDrawing">
    <cdr:from>
      <cdr:x>0.25342</cdr:x>
      <cdr:y>0.51233</cdr:y>
    </cdr:from>
    <cdr:to>
      <cdr:x>0.36095</cdr:x>
      <cdr:y>0.55083</cdr:y>
    </cdr:to>
    <cdr:sp macro="" textlink="">
      <cdr:nvSpPr>
        <cdr:cNvPr id="6" name="TextBox 5">
          <a:extLst xmlns:a="http://schemas.openxmlformats.org/drawingml/2006/main">
            <a:ext uri="{FF2B5EF4-FFF2-40B4-BE49-F238E27FC236}">
              <a16:creationId xmlns:a16="http://schemas.microsoft.com/office/drawing/2014/main" id="{FBF8B351-D89F-D6DA-B789-112E510D8743}"/>
            </a:ext>
          </a:extLst>
        </cdr:cNvPr>
        <cdr:cNvSpPr txBox="1"/>
      </cdr:nvSpPr>
      <cdr:spPr>
        <a:xfrm xmlns:a="http://schemas.openxmlformats.org/drawingml/2006/main">
          <a:off x="2664296" y="2874640"/>
          <a:ext cx="1130424" cy="2160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14,6</a:t>
          </a:r>
        </a:p>
      </cdr:txBody>
    </cdr:sp>
  </cdr:relSizeAnchor>
  <cdr:relSizeAnchor xmlns:cdr="http://schemas.openxmlformats.org/drawingml/2006/chartDrawing">
    <cdr:from>
      <cdr:x>0.15068</cdr:x>
      <cdr:y>0.33266</cdr:y>
    </cdr:from>
    <cdr:to>
      <cdr:x>0.23766</cdr:x>
      <cdr:y>0.38751</cdr:y>
    </cdr:to>
    <cdr:sp macro="" textlink="">
      <cdr:nvSpPr>
        <cdr:cNvPr id="7" name="TextBox 6">
          <a:extLst xmlns:a="http://schemas.openxmlformats.org/drawingml/2006/main">
            <a:ext uri="{FF2B5EF4-FFF2-40B4-BE49-F238E27FC236}">
              <a16:creationId xmlns:a16="http://schemas.microsoft.com/office/drawing/2014/main" id="{27B37216-7C3C-70E3-1654-1924F12610E8}"/>
            </a:ext>
          </a:extLst>
        </cdr:cNvPr>
        <cdr:cNvSpPr txBox="1"/>
      </cdr:nvSpPr>
      <cdr:spPr>
        <a:xfrm xmlns:a="http://schemas.openxmlformats.org/drawingml/2006/main">
          <a:off x="1584176" y="1866528"/>
          <a:ext cx="914400" cy="30777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20,7</a:t>
          </a:r>
        </a:p>
      </cdr:txBody>
    </cdr:sp>
  </cdr:relSizeAnchor>
</c:userShape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4T08:28:20.76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4T08:28:20.76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B28070-7739-412D-9EB5-4472A54A8FB2}" type="datetimeFigureOut">
              <a:rPr lang="ru-RU" smtClean="0"/>
              <a:t>18.05.2024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DDCCC1-51CC-461E-8086-7D3B27267B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7018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>
              <a:latin typeface="Arial" charset="0"/>
            </a:endParaRPr>
          </a:p>
        </p:txBody>
      </p:sp>
      <p:sp>
        <p:nvSpPr>
          <p:cNvPr id="4710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29D79A1-EEE3-42FC-9692-0CDB5C78E757}" type="slidenum">
              <a:rPr lang="ru-RU" altLang="ru-RU">
                <a:solidFill>
                  <a:prstClr val="black"/>
                </a:solidFill>
              </a:rPr>
              <a:pPr/>
              <a:t>3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6427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3363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>
              <a:latin typeface="Arial" charset="0"/>
            </a:endParaRPr>
          </a:p>
        </p:txBody>
      </p:sp>
      <p:sp>
        <p:nvSpPr>
          <p:cNvPr id="143364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69BD7D5A-A095-4FF9-9C35-B0C6D25D0BB1}" type="slidenum">
              <a:rPr lang="ru-RU" altLang="ru-RU" smtClean="0">
                <a:solidFill>
                  <a:prstClr val="black"/>
                </a:solidFill>
              </a:rPr>
              <a:pPr/>
              <a:t>4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0235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DDCCC1-51CC-461E-8086-7D3B27267B48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6482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DDCCC1-51CC-461E-8086-7D3B27267B48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46777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DDCCC1-51CC-461E-8086-7D3B27267B48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81167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E6EBD8-E8F3-4F8B-BBA8-A3905DF98E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C5F2B14-506B-479F-BBED-5270889A01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EA5AC85-DFEC-4F8E-8B19-7656AF7F3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2C3B3-2222-42EA-AF00-A283E5C1FF8E}" type="datetimeFigureOut">
              <a:rPr lang="ru-RU" smtClean="0"/>
              <a:t>18.05.2024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432DE70-C540-4162-9524-82003B6F0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7FAC9BB-0E9E-46A7-BB64-D7755CF8F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618EE-7C0A-4407-8E45-9E66580297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80114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FB753E-94C7-47B0-AA21-B562FAF7AA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805DB68-7FFB-4EED-82C5-07B746B2B7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6F1C303-E223-4FC6-86BC-B2FDFD2937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2C3B3-2222-42EA-AF00-A283E5C1FF8E}" type="datetimeFigureOut">
              <a:rPr lang="ru-RU" smtClean="0"/>
              <a:t>18.05.2024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E9DED7B-B296-4A3B-B30A-C11335A90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85FAE70-AEA0-4FDE-9569-2A34F16EF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618EE-7C0A-4407-8E45-9E66580297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21842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79669C2-28E2-4EE8-A12F-F69B3853CA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EB5C571-4EF8-464A-8B8E-7B4C6DEFF7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BC83880-28EB-428B-90AE-BB6A192390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2C3B3-2222-42EA-AF00-A283E5C1FF8E}" type="datetimeFigureOut">
              <a:rPr lang="ru-RU" smtClean="0"/>
              <a:t>18.05.2024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E84B6D4-0310-40AA-BA80-3C923FF55F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F98B792-8D05-4FBC-9DFF-076B4F0F8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618EE-7C0A-4407-8E45-9E66580297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2331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56B2F1-02F6-4418-97DD-A9382263C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C6D6449-83E7-4C26-AEB3-0CEA706374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0CA3BC8-DD19-4192-81C9-7F2C85E3CB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2C3B3-2222-42EA-AF00-A283E5C1FF8E}" type="datetimeFigureOut">
              <a:rPr lang="ru-RU" smtClean="0"/>
              <a:t>18.05.2024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4F7759F-D96A-42CF-A73C-1DCE21082E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C36A37A-B095-4157-A02C-B52C9D147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618EE-7C0A-4407-8E45-9E66580297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8802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6FF7B0-FC49-44EE-B3C3-8CAEE1E78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12FC6F8-45EE-4C15-A948-45199CF36B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D323B6F-A2DD-4E8F-B03F-1D5C743E0B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2C3B3-2222-42EA-AF00-A283E5C1FF8E}" type="datetimeFigureOut">
              <a:rPr lang="ru-RU" smtClean="0"/>
              <a:t>18.05.2024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3C91AA2-CDB0-4914-8991-3340E7D87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09E4E00-4F6D-4286-9459-9CEBD2C81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618EE-7C0A-4407-8E45-9E66580297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2696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DBDB3-EDF1-45C0-B423-6280B7FF7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EF0B2A0-C9A2-413A-A28F-7307BBDD48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EF3BC18-9A08-4497-8F11-5E33518B6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E94351C-358D-481E-AFA8-47C10D7ED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2C3B3-2222-42EA-AF00-A283E5C1FF8E}" type="datetimeFigureOut">
              <a:rPr lang="ru-RU" smtClean="0"/>
              <a:t>18.05.2024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A9C749F-5CFF-43A2-AB7A-565FE1D6D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A2CF91D-1CAF-4237-8082-51C3F83A7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618EE-7C0A-4407-8E45-9E66580297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99167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1E0142-35D8-48FB-98FC-3499ED143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193340E-78BA-462D-A88D-EDB8FBDDFE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19C37E8-3CF6-4272-9EFD-BB3E5B8DBE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3B5EA11-27B2-4EE1-B911-0ED53AEC6E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0CB25D8-D5D8-44CA-991B-E03C09B1D5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A2AE06A-3FE0-4712-A174-2917EAA39E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2C3B3-2222-42EA-AF00-A283E5C1FF8E}" type="datetimeFigureOut">
              <a:rPr lang="ru-RU" smtClean="0"/>
              <a:t>18.05.2024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582173D-96CD-4385-83B9-FE9A73300B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919754A-7C5A-44C6-88D9-A0775FFC0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618EE-7C0A-4407-8E45-9E66580297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50435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2E9D37-1BEB-4B50-9F75-62FF885EAE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5632E3A-72BC-49D7-BABD-D4228D9F4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2C3B3-2222-42EA-AF00-A283E5C1FF8E}" type="datetimeFigureOut">
              <a:rPr lang="ru-RU" smtClean="0"/>
              <a:t>18.05.2024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735BB4-BA63-41E0-AA85-9268D4B50C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11F9371-D8F7-4646-9C21-2A1807247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618EE-7C0A-4407-8E45-9E66580297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972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8AA5485-B746-49F7-B8A6-0AEE4385E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2C3B3-2222-42EA-AF00-A283E5C1FF8E}" type="datetimeFigureOut">
              <a:rPr lang="ru-RU" smtClean="0"/>
              <a:t>18.05.2024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E744345-B529-4E41-BD43-55BA23BA90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E1784EB-AA57-43C0-B503-0FDB5047B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618EE-7C0A-4407-8E45-9E66580297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9645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56CB27-C6BC-48B4-A67F-4EFF4D8B1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22691E9-8B35-41D4-9BC0-31DADEF4E2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56B741F-58BA-4DA6-93DF-9FAE4054F3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54F4076-10FF-4E7C-A178-533D46389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2C3B3-2222-42EA-AF00-A283E5C1FF8E}" type="datetimeFigureOut">
              <a:rPr lang="ru-RU" smtClean="0"/>
              <a:t>18.05.2024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ECFE7F4-2DB1-49EB-AE3A-50E8508F33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450FCD3-98A2-4D32-BFC2-B7A0E7B34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618EE-7C0A-4407-8E45-9E66580297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57326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B706C5-2B0F-4B84-BC02-EFBBA32D0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9345A38-F9A9-4E2C-9E61-F8D9D785F3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E43BECA-FA22-4293-8031-4CD1E0968C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62A9651-3E2D-42C9-B5CA-49E9F631DF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2C3B3-2222-42EA-AF00-A283E5C1FF8E}" type="datetimeFigureOut">
              <a:rPr lang="ru-RU" smtClean="0"/>
              <a:t>18.05.2024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2EFEEC4-A663-4F9B-B37C-1ECAAA642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20E4545-31D0-4006-AB82-A0E2BD3CE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618EE-7C0A-4407-8E45-9E66580297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60879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FA30FD-0C44-49EC-BA50-43FF38E6E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E0D7BF3-AB9C-4640-8471-5D65B50993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36A4853-E98E-40D4-BB5B-4F1EDE0CB3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02C3B3-2222-42EA-AF00-A283E5C1FF8E}" type="datetimeFigureOut">
              <a:rPr lang="ru-RU" smtClean="0"/>
              <a:t>18.05.2024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C8D5C61-45CD-41F8-83AF-CCD503AB69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03FD4D1-96B5-446D-97FB-389BD4FE7F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9618EE-7C0A-4407-8E45-9E66580297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5770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10" Type="http://schemas.openxmlformats.org/officeDocument/2006/relationships/image" Target="../media/image270.png"/><Relationship Id="rId4" Type="http://schemas.openxmlformats.org/officeDocument/2006/relationships/customXml" Target="../ink/ink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0.png"/><Relationship Id="rId4" Type="http://schemas.openxmlformats.org/officeDocument/2006/relationships/customXml" Target="../ink/ink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731520" y="116632"/>
            <a:ext cx="10775852" cy="3141663"/>
          </a:xfrm>
        </p:spPr>
        <p:txBody>
          <a:bodyPr>
            <a:normAutofit/>
          </a:bodyPr>
          <a:lstStyle/>
          <a:p>
            <a:pPr algn="ctr" eaLnBrk="1" hangingPunct="1">
              <a:buFont typeface="Wingdings" panose="05000000000000000000" pitchFamily="2" charset="2"/>
              <a:buNone/>
            </a:pPr>
            <a:r>
              <a:rPr lang="ru-RU" sz="5000" b="1" dirty="0">
                <a:ln w="6350">
                  <a:noFill/>
                </a:ln>
                <a:solidFill>
                  <a:srgbClr val="FF0000"/>
                </a:solidFill>
                <a:ea typeface="+mj-ea"/>
                <a:cs typeface="+mj-cs"/>
              </a:rPr>
              <a:t>Служба крови </a:t>
            </a:r>
            <a:r>
              <a:rPr lang="ru-RU" sz="3300" b="1" dirty="0">
                <a:ln w="6350">
                  <a:noFill/>
                </a:ln>
                <a:solidFill>
                  <a:srgbClr val="002060"/>
                </a:solidFill>
                <a:ea typeface="+mj-ea"/>
                <a:cs typeface="+mj-cs"/>
              </a:rPr>
              <a:t>— отрасль медицины, совокупность медицинских организаций, участвующих в цикле донорской крови на этапе её получения, разделения на компоненты, долгосрочного хранения и транспортировки.</a:t>
            </a:r>
            <a:endParaRPr lang="ru-RU" altLang="ru-RU" sz="3300" b="1" dirty="0">
              <a:ln w="6350">
                <a:noFill/>
              </a:ln>
              <a:solidFill>
                <a:srgbClr val="002060"/>
              </a:solidFill>
              <a:ea typeface="+mj-ea"/>
              <a:cs typeface="+mj-cs"/>
            </a:endParaRPr>
          </a:p>
        </p:txBody>
      </p:sp>
      <p:pic>
        <p:nvPicPr>
          <p:cNvPr id="6148" name="Picture 4" descr="doctor with lab coat and gloves holding globe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22" y="3258295"/>
            <a:ext cx="5072027" cy="3381351"/>
          </a:xfrm>
          <a:prstGeom prst="rect">
            <a:avLst/>
          </a:prstGeom>
          <a:noFill/>
          <a:effectLst>
            <a:softEdge rad="88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31ED527E-4157-4D1C-B19C-01317D31CC70}"/>
              </a:ext>
            </a:extLst>
          </p:cNvPr>
          <p:cNvSpPr txBox="1">
            <a:spLocks noChangeArrowheads="1"/>
          </p:cNvSpPr>
          <p:nvPr/>
        </p:nvSpPr>
        <p:spPr>
          <a:xfrm>
            <a:off x="5641746" y="3089483"/>
            <a:ext cx="6139924" cy="3141663"/>
          </a:xfrm>
          <a:prstGeom prst="rect">
            <a:avLst/>
          </a:prstGeom>
        </p:spPr>
        <p:txBody>
          <a:bodyPr vert="horz" lIns="91440" tIns="45720" rIns="91440" bIns="45720" rtlCol="0">
            <a:normAutofit fontScale="3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892175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altLang="ru-RU" sz="10500" b="1" dirty="0">
                <a:ln w="6350">
                  <a:noFill/>
                </a:ln>
                <a:solidFill>
                  <a:srgbClr val="FF0000"/>
                </a:solidFill>
                <a:ea typeface="+mj-ea"/>
                <a:cs typeface="+mj-cs"/>
              </a:rPr>
              <a:t>Миссия национальной службы крови:</a:t>
            </a:r>
          </a:p>
          <a:p>
            <a:pPr marL="0" indent="0" algn="ctr" defTabSz="892175">
              <a:spcBef>
                <a:spcPts val="0"/>
              </a:spcBef>
              <a:buFont typeface="Arial" panose="020B0604020202020204" pitchFamily="34" charset="0"/>
              <a:buNone/>
            </a:pPr>
            <a:endParaRPr lang="ru-RU" altLang="ru-RU" sz="7000" b="1" dirty="0">
              <a:ln w="6350">
                <a:noFill/>
              </a:ln>
              <a:solidFill>
                <a:srgbClr val="FF0000"/>
              </a:solidFill>
              <a:ea typeface="+mj-ea"/>
              <a:cs typeface="+mj-cs"/>
            </a:endParaRPr>
          </a:p>
          <a:p>
            <a:pPr marL="0" indent="0" algn="ctr" defTabSz="892175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altLang="ru-RU" sz="8300" b="1" dirty="0">
                <a:ln w="6350">
                  <a:noFill/>
                </a:ln>
                <a:solidFill>
                  <a:srgbClr val="002060"/>
                </a:solidFill>
                <a:ea typeface="+mj-ea"/>
                <a:cs typeface="+mj-cs"/>
              </a:rPr>
              <a:t>самообеспечение страны качественными и безопасными донорской кровью, ее компонентами и лекарственными средствами из них, </a:t>
            </a:r>
          </a:p>
          <a:p>
            <a:pPr marL="0" indent="0" algn="ctr" defTabSz="892175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altLang="ru-RU" sz="8300" b="1" dirty="0">
                <a:ln w="6350">
                  <a:noFill/>
                </a:ln>
                <a:solidFill>
                  <a:srgbClr val="002060"/>
                </a:solidFill>
                <a:ea typeface="+mj-ea"/>
                <a:cs typeface="+mj-cs"/>
              </a:rPr>
              <a:t>сохранение, преумножение и рациональное использование донорского потенциала.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4BC0A5A-B3FF-4D40-A696-CE4C8DAC9A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59566" y="366547"/>
            <a:ext cx="11198949" cy="142449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BA741E7-494C-4966-B7D9-5E1C4F58BC29}"/>
              </a:ext>
            </a:extLst>
          </p:cNvPr>
          <p:cNvSpPr txBox="1"/>
          <p:nvPr/>
        </p:nvSpPr>
        <p:spPr>
          <a:xfrm>
            <a:off x="3362632" y="540186"/>
            <a:ext cx="7939291" cy="107721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AC0000"/>
                </a:solidFill>
                <a:effectLst>
                  <a:outerShdw blurRad="50800" dist="38100" dir="8100000" algn="tr" rotWithShape="0">
                    <a:srgbClr val="AC0000">
                      <a:alpha val="40000"/>
                    </a:srgbClr>
                  </a:outerShdw>
                </a:effectLst>
              </a:rPr>
              <a:t> В ДОНОРСКОЙ КРОВИ И ЕЕ КОМПОНЕНТАХ НУЖДАЮТСЯ?</a:t>
            </a:r>
          </a:p>
        </p:txBody>
      </p:sp>
      <p:sp>
        <p:nvSpPr>
          <p:cNvPr id="13" name="Блок-схема: процесс 12">
            <a:extLst>
              <a:ext uri="{FF2B5EF4-FFF2-40B4-BE49-F238E27FC236}">
                <a16:creationId xmlns:a16="http://schemas.microsoft.com/office/drawing/2014/main" id="{328AD34F-1116-4E96-85DB-E7458C5C5264}"/>
              </a:ext>
            </a:extLst>
          </p:cNvPr>
          <p:cNvSpPr/>
          <p:nvPr/>
        </p:nvSpPr>
        <p:spPr>
          <a:xfrm>
            <a:off x="303807" y="2113587"/>
            <a:ext cx="6631563" cy="910040"/>
          </a:xfrm>
          <a:prstGeom prst="flowChartProcess">
            <a:avLst/>
          </a:prstGeom>
          <a:solidFill>
            <a:schemeClr val="tx2">
              <a:lumMod val="60000"/>
              <a:lumOff val="40000"/>
              <a:alpha val="20000"/>
            </a:schemeClr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C00000"/>
              </a:buClr>
            </a:pPr>
            <a:r>
              <a:rPr lang="ru-RU" sz="2400" b="1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ОНКОБОЛЬНЫЕ ВО ВРЕМЯ ОПЕРАЦИИ И ХИМИОТЕРАПИИ.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9D060C1-BDA8-4977-8D28-B646029779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1289" y="1298601"/>
            <a:ext cx="3127519" cy="56088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0" name="Блок-схема: процесс 9">
            <a:extLst>
              <a:ext uri="{FF2B5EF4-FFF2-40B4-BE49-F238E27FC236}">
                <a16:creationId xmlns:a16="http://schemas.microsoft.com/office/drawing/2014/main" id="{8615F577-EC71-4747-B573-6783833F7DF1}"/>
              </a:ext>
            </a:extLst>
          </p:cNvPr>
          <p:cNvSpPr/>
          <p:nvPr/>
        </p:nvSpPr>
        <p:spPr>
          <a:xfrm>
            <a:off x="303808" y="3189129"/>
            <a:ext cx="6631564" cy="2299443"/>
          </a:xfrm>
          <a:prstGeom prst="flowChartProcess">
            <a:avLst/>
          </a:prstGeom>
          <a:solidFill>
            <a:schemeClr val="tx2">
              <a:lumMod val="60000"/>
              <a:lumOff val="40000"/>
              <a:alpha val="20000"/>
            </a:schemeClr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outerShdw blurRad="50800" dist="25400" dir="8100000" sx="97000" sy="97000" algn="tr" rotWithShape="0">
              <a:schemeClr val="bg1">
                <a:alpha val="40000"/>
              </a:schemeClr>
            </a:outerShdw>
            <a:softEdge rad="635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C00000"/>
              </a:buClr>
            </a:pPr>
            <a:r>
              <a:rPr lang="ru-RU" sz="22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 пациентов вследствие прохождения химиотерапии развивается анемия — уровень гемоглобина серьезно падает, и человеку необходимо его восстановление.</a:t>
            </a:r>
          </a:p>
          <a:p>
            <a:pPr algn="ctr">
              <a:buClr>
                <a:srgbClr val="C00000"/>
              </a:buClr>
            </a:pPr>
            <a:r>
              <a:rPr lang="ru-RU" sz="22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Переливание крови позволяет пополнить запас состава крови в кратчайшие сроки.</a:t>
            </a:r>
          </a:p>
        </p:txBody>
      </p:sp>
      <p:sp>
        <p:nvSpPr>
          <p:cNvPr id="9" name="Блок-схема: процесс 8">
            <a:extLst>
              <a:ext uri="{FF2B5EF4-FFF2-40B4-BE49-F238E27FC236}">
                <a16:creationId xmlns:a16="http://schemas.microsoft.com/office/drawing/2014/main" id="{607BF89A-B02E-4CE5-82FE-1EAA42A128E4}"/>
              </a:ext>
            </a:extLst>
          </p:cNvPr>
          <p:cNvSpPr/>
          <p:nvPr/>
        </p:nvSpPr>
        <p:spPr>
          <a:xfrm>
            <a:off x="303807" y="5576495"/>
            <a:ext cx="11454580" cy="1148771"/>
          </a:xfrm>
          <a:prstGeom prst="flowChartProcess">
            <a:avLst/>
          </a:prstGeom>
          <a:solidFill>
            <a:schemeClr val="tx2">
              <a:lumMod val="60000"/>
              <a:lumOff val="40000"/>
              <a:alpha val="20000"/>
            </a:schemeClr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outerShdw blurRad="50800" dist="25400" dir="8100000" sx="97000" sy="97000" algn="tr" rotWithShape="0">
              <a:schemeClr val="bg1">
                <a:alpha val="40000"/>
              </a:schemeClr>
            </a:outerShdw>
            <a:softEdge rad="635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C00000"/>
              </a:buClr>
            </a:pPr>
            <a:r>
              <a:rPr lang="ru-RU" sz="2000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Переливание крови жизненно необходимо и при такой форме рака, как лейкоз. Без регулярных переливаний крови исход болезни может быть трагическим, поскольку при лейкозе костный мозг почти перестает производить нормальные кровяные клетки.</a:t>
            </a:r>
            <a:endParaRPr lang="ru-RU" i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906CA27-7CD4-4306-8363-E68E5C9868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8928" y="1964684"/>
            <a:ext cx="4649459" cy="34527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605480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4BC0A5A-B3FF-4D40-A696-CE4C8DAC9A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59566" y="366547"/>
            <a:ext cx="11198949" cy="14244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BA741E7-494C-4966-B7D9-5E1C4F58BC29}"/>
              </a:ext>
            </a:extLst>
          </p:cNvPr>
          <p:cNvSpPr txBox="1"/>
          <p:nvPr/>
        </p:nvSpPr>
        <p:spPr>
          <a:xfrm>
            <a:off x="3362632" y="540186"/>
            <a:ext cx="7939291" cy="107721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AC0000"/>
                </a:solidFill>
                <a:effectLst>
                  <a:outerShdw blurRad="50800" dist="38100" dir="8100000" algn="tr" rotWithShape="0">
                    <a:srgbClr val="AC0000">
                      <a:alpha val="40000"/>
                    </a:srgbClr>
                  </a:outerShdw>
                </a:effectLst>
              </a:rPr>
              <a:t> В ДОНОРСКОЙ КРОВИ И ЕЕ КОМПОНЕНТАХ НУЖДАЮТСЯ?</a:t>
            </a:r>
          </a:p>
        </p:txBody>
      </p:sp>
      <p:sp>
        <p:nvSpPr>
          <p:cNvPr id="13" name="Блок-схема: процесс 12">
            <a:extLst>
              <a:ext uri="{FF2B5EF4-FFF2-40B4-BE49-F238E27FC236}">
                <a16:creationId xmlns:a16="http://schemas.microsoft.com/office/drawing/2014/main" id="{328AD34F-1116-4E96-85DB-E7458C5C5264}"/>
              </a:ext>
            </a:extLst>
          </p:cNvPr>
          <p:cNvSpPr/>
          <p:nvPr/>
        </p:nvSpPr>
        <p:spPr>
          <a:xfrm>
            <a:off x="659566" y="2054386"/>
            <a:ext cx="5753129" cy="4803614"/>
          </a:xfrm>
          <a:prstGeom prst="flowChartProcess">
            <a:avLst/>
          </a:prstGeom>
          <a:solidFill>
            <a:schemeClr val="tx2">
              <a:lumMod val="60000"/>
              <a:lumOff val="40000"/>
              <a:alpha val="20000"/>
            </a:schemeClr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outerShdw blurRad="50800" dist="25400" dir="8100000" sx="97000" sy="97000" algn="tr" rotWithShape="0">
              <a:schemeClr val="bg1">
                <a:alpha val="40000"/>
              </a:schemeClr>
            </a:outerShdw>
            <a:softEdge rad="635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ru-RU" sz="2400" b="1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пациенты, которым предстоят обширные операции на сердце, легких, желудке;</a:t>
            </a:r>
          </a:p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ru-RU" sz="2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новорожденные с гемолитической болезнью (несовместимость с материнской кровью по резус-фактору), которая может быть рано диагностирована и излечена;</a:t>
            </a:r>
          </a:p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ru-RU" sz="2400" b="1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пациенты с гемофилией (заболевания крови).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9D060C1-BDA8-4977-8D28-B646029779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1289" y="1298601"/>
            <a:ext cx="3127519" cy="56088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38E28A9-F952-4B39-9C75-88A5B38446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0870" y="2172104"/>
            <a:ext cx="5319199" cy="43193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291436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F0584A69-C7FB-499F-90B9-DE1826B988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824" y="230473"/>
            <a:ext cx="11652354" cy="45666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BA741E7-494C-4966-B7D9-5E1C4F58BC29}"/>
              </a:ext>
            </a:extLst>
          </p:cNvPr>
          <p:cNvSpPr txBox="1"/>
          <p:nvPr/>
        </p:nvSpPr>
        <p:spPr>
          <a:xfrm>
            <a:off x="3562233" y="644417"/>
            <a:ext cx="75962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AC0000"/>
                </a:solidFill>
                <a:effectLst>
                  <a:outerShdw blurRad="50800" dist="38100" dir="8100000" algn="tr" rotWithShape="0">
                    <a:srgbClr val="AC0000">
                      <a:alpha val="40000"/>
                    </a:srgbClr>
                  </a:outerShdw>
                </a:effectLst>
              </a:rPr>
              <a:t>КТО МОЖЕТ СТАТЬ ДОНОРОМ?</a:t>
            </a:r>
          </a:p>
        </p:txBody>
      </p:sp>
      <p:sp>
        <p:nvSpPr>
          <p:cNvPr id="13" name="Блок-схема: процесс 12">
            <a:extLst>
              <a:ext uri="{FF2B5EF4-FFF2-40B4-BE49-F238E27FC236}">
                <a16:creationId xmlns:a16="http://schemas.microsoft.com/office/drawing/2014/main" id="{328AD34F-1116-4E96-85DB-E7458C5C5264}"/>
              </a:ext>
            </a:extLst>
          </p:cNvPr>
          <p:cNvSpPr/>
          <p:nvPr/>
        </p:nvSpPr>
        <p:spPr>
          <a:xfrm>
            <a:off x="292762" y="1905946"/>
            <a:ext cx="6538941" cy="4952054"/>
          </a:xfrm>
          <a:prstGeom prst="flowChartProcess">
            <a:avLst/>
          </a:prstGeom>
          <a:solidFill>
            <a:schemeClr val="tx2">
              <a:lumMod val="60000"/>
              <a:lumOff val="40000"/>
              <a:alpha val="20000"/>
            </a:schemeClr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outerShdw blurRad="50800" dist="38100" dir="8100000" algn="tr" rotWithShape="0">
              <a:schemeClr val="bg1">
                <a:alpha val="40000"/>
              </a:schemeClr>
            </a:outerShdw>
            <a:softEdge rad="127000"/>
          </a:effectLst>
          <a:scene3d>
            <a:camera prst="orthographicFront"/>
            <a:lightRig rig="threePt" dir="t"/>
          </a:scene3d>
          <a:sp3d prstMaterial="softEdge"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Донором может стать: </a:t>
            </a:r>
          </a:p>
          <a:p>
            <a:pPr algn="ctr"/>
            <a:endParaRPr lang="ru-RU" sz="2400" b="1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2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каждый дееспособный гражданин Республики Беларусь;</a:t>
            </a:r>
          </a:p>
          <a:p>
            <a:endParaRPr lang="ru-RU" sz="2200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возрасте от 18 до 65 лет;</a:t>
            </a:r>
          </a:p>
          <a:p>
            <a:endParaRPr lang="ru-RU" sz="22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2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вес более 55 кг;</a:t>
            </a:r>
          </a:p>
          <a:p>
            <a:endParaRPr lang="ru-RU" sz="2200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прошедший медицинский осмотр;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ru-RU" sz="22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2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имеющий заболеваний, при которых донорство противопоказано.</a:t>
            </a:r>
            <a:endParaRPr lang="ru-RU" sz="2200" i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9D060C1-BDA8-4977-8D28-B646029779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53" y="1279780"/>
            <a:ext cx="3127519" cy="56088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36FA169-8427-47F7-995E-920CFF1CCA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0717" y="2188669"/>
            <a:ext cx="4692446" cy="43866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Блок-схема: процесс 8">
            <a:extLst>
              <a:ext uri="{FF2B5EF4-FFF2-40B4-BE49-F238E27FC236}">
                <a16:creationId xmlns:a16="http://schemas.microsoft.com/office/drawing/2014/main" id="{8E03413C-44A3-4EB6-93D5-F00286CEC522}"/>
              </a:ext>
            </a:extLst>
          </p:cNvPr>
          <p:cNvSpPr/>
          <p:nvPr/>
        </p:nvSpPr>
        <p:spPr>
          <a:xfrm>
            <a:off x="6742893" y="2205408"/>
            <a:ext cx="5268094" cy="266116"/>
          </a:xfrm>
          <a:prstGeom prst="flowChartProcess">
            <a:avLst/>
          </a:prstGeom>
          <a:solidFill>
            <a:schemeClr val="tx2">
              <a:lumMod val="60000"/>
              <a:lumOff val="40000"/>
              <a:alpha val="20000"/>
            </a:schemeClr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outerShdw blurRad="50800" dist="38100" dir="8100000" algn="tr" rotWithShape="0">
              <a:schemeClr val="bg1">
                <a:alpha val="40000"/>
              </a:schemeClr>
            </a:outerShdw>
            <a:softEdge rad="127000"/>
          </a:effectLst>
          <a:scene3d>
            <a:camera prst="orthographicFront"/>
            <a:lightRig rig="threePt" dir="t"/>
          </a:scene3d>
          <a:sp3d prstMaterial="softEdge"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200" i="1" dirty="0">
              <a:solidFill>
                <a:srgbClr val="C00000"/>
              </a:solidFill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35878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F0584A69-C7FB-499F-90B9-DE1826B988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4084" y="230473"/>
            <a:ext cx="5268094" cy="45666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BA741E7-494C-4966-B7D9-5E1C4F58BC29}"/>
              </a:ext>
            </a:extLst>
          </p:cNvPr>
          <p:cNvSpPr txBox="1"/>
          <p:nvPr/>
        </p:nvSpPr>
        <p:spPr>
          <a:xfrm>
            <a:off x="6854641" y="322910"/>
            <a:ext cx="381817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AC0000"/>
                </a:solidFill>
                <a:effectLst>
                  <a:outerShdw blurRad="50800" dist="38100" dir="8100000" algn="tr" rotWithShape="0">
                    <a:srgbClr val="AC0000">
                      <a:alpha val="40000"/>
                    </a:srgbClr>
                  </a:outerShdw>
                </a:effectLst>
              </a:rPr>
              <a:t>ПЕРЕЧЕНЬ НЕКОТОРЫХ ПРОТИВОПОКАЗАНИЙ К ДОНОРСТВУ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9D060C1-BDA8-4977-8D28-B646029779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4481" y="1876175"/>
            <a:ext cx="3127519" cy="56088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9" name="Блок-схема: процесс 8">
            <a:extLst>
              <a:ext uri="{FF2B5EF4-FFF2-40B4-BE49-F238E27FC236}">
                <a16:creationId xmlns:a16="http://schemas.microsoft.com/office/drawing/2014/main" id="{8E03413C-44A3-4EB6-93D5-F00286CEC522}"/>
              </a:ext>
            </a:extLst>
          </p:cNvPr>
          <p:cNvSpPr/>
          <p:nvPr/>
        </p:nvSpPr>
        <p:spPr>
          <a:xfrm>
            <a:off x="6742893" y="2205408"/>
            <a:ext cx="5268094" cy="266116"/>
          </a:xfrm>
          <a:prstGeom prst="flowChartProcess">
            <a:avLst/>
          </a:prstGeom>
          <a:solidFill>
            <a:schemeClr val="tx2">
              <a:lumMod val="60000"/>
              <a:lumOff val="40000"/>
              <a:alpha val="20000"/>
            </a:schemeClr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outerShdw blurRad="50800" dist="38100" dir="8100000" algn="tr" rotWithShape="0">
              <a:schemeClr val="bg1">
                <a:alpha val="40000"/>
              </a:schemeClr>
            </a:outerShdw>
            <a:softEdge rad="127000"/>
          </a:effectLst>
          <a:scene3d>
            <a:camera prst="orthographicFront"/>
            <a:lightRig rig="threePt" dir="t"/>
          </a:scene3d>
          <a:sp3d prstMaterial="softEdge"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200" i="1" dirty="0">
              <a:solidFill>
                <a:srgbClr val="C00000"/>
              </a:solidFill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E85B3D-1ACE-45DB-878C-A633346846DC}"/>
              </a:ext>
            </a:extLst>
          </p:cNvPr>
          <p:cNvSpPr txBox="1"/>
          <p:nvPr/>
        </p:nvSpPr>
        <p:spPr>
          <a:xfrm>
            <a:off x="6854641" y="2536809"/>
            <a:ext cx="50904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ПОЛНЫЙ ПЕРЕЧЕНЬ ЗАБОЛЕВАНИЙ ПРИ КОТОРЫХ ДОНАЦИЯ ПРОТИВОПОКАЗАННА (ВРЕМЕННО/ПОСТОЯННО)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6249A5D-8730-4D74-ACAF-DCB9A98775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6761" y="4472194"/>
            <a:ext cx="1866900" cy="1866900"/>
          </a:xfrm>
          <a:prstGeom prst="rect">
            <a:avLst/>
          </a:prstGeom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999DE9AE-EB18-4E5A-B1BC-2D79B89263A3}"/>
              </a:ext>
            </a:extLst>
          </p:cNvPr>
          <p:cNvSpPr/>
          <p:nvPr/>
        </p:nvSpPr>
        <p:spPr>
          <a:xfrm>
            <a:off x="9407243" y="4996588"/>
            <a:ext cx="1866900" cy="1143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СТРАНИЦЫ </a:t>
            </a:r>
          </a:p>
          <a:p>
            <a:pPr algn="ctr"/>
            <a:r>
              <a:rPr lang="ru-RU" dirty="0"/>
              <a:t>1-5</a:t>
            </a: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56692EBA-BFA9-4D51-BAEB-DDC7DF64D1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3842265"/>
              </p:ext>
            </p:extLst>
          </p:nvPr>
        </p:nvGraphicFramePr>
        <p:xfrm>
          <a:off x="269822" y="213760"/>
          <a:ext cx="6584819" cy="684808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245907">
                  <a:extLst>
                    <a:ext uri="{9D8B030D-6E8A-4147-A177-3AD203B41FA5}">
                      <a16:colId xmlns:a16="http://schemas.microsoft.com/office/drawing/2014/main" val="1692380519"/>
                    </a:ext>
                  </a:extLst>
                </a:gridCol>
                <a:gridCol w="2338912">
                  <a:extLst>
                    <a:ext uri="{9D8B030D-6E8A-4147-A177-3AD203B41FA5}">
                      <a16:colId xmlns:a16="http://schemas.microsoft.com/office/drawing/2014/main" val="756420904"/>
                    </a:ext>
                  </a:extLst>
                </a:gridCol>
              </a:tblGrid>
              <a:tr h="363628">
                <a:tc>
                  <a:txBody>
                    <a:bodyPr/>
                    <a:lstStyle/>
                    <a:p>
                      <a:r>
                        <a:rPr lang="ru-RU" sz="1400" kern="150">
                          <a:effectLst/>
                          <a:latin typeface="Arial Narrow" panose="020B0606020202030204" pitchFamily="34" charset="0"/>
                        </a:rPr>
                        <a:t>Перечень заболеваний, при которых донация крови противопоказана</a:t>
                      </a:r>
                      <a:endParaRPr lang="ru-RU" sz="1100" kern="150">
                        <a:effectLst/>
                        <a:latin typeface="Arial Narrow" panose="020B0606020202030204" pitchFamily="34" charset="0"/>
                        <a:ea typeface="Andale Sans UI"/>
                        <a:cs typeface="Tahoma" panose="020B0604030504040204" pitchFamily="34" charset="0"/>
                      </a:endParaRPr>
                    </a:p>
                  </a:txBody>
                  <a:tcPr marL="26396" marR="26396" marT="4658" marB="0" anchor="ctr"/>
                </a:tc>
                <a:tc>
                  <a:txBody>
                    <a:bodyPr/>
                    <a:lstStyle/>
                    <a:p>
                      <a:r>
                        <a:rPr lang="ru-RU" sz="1400" kern="150">
                          <a:effectLst/>
                          <a:latin typeface="Arial Narrow" panose="020B0606020202030204" pitchFamily="34" charset="0"/>
                        </a:rPr>
                        <a:t>Отвод от донорства</a:t>
                      </a:r>
                      <a:endParaRPr lang="ru-RU" sz="1100" kern="150">
                        <a:effectLst/>
                        <a:latin typeface="Arial Narrow" panose="020B0606020202030204" pitchFamily="34" charset="0"/>
                      </a:endParaRPr>
                    </a:p>
                    <a:p>
                      <a:r>
                        <a:rPr lang="ru-RU" sz="1400" kern="150">
                          <a:effectLst/>
                          <a:latin typeface="Arial Narrow" panose="020B0606020202030204" pitchFamily="34" charset="0"/>
                        </a:rPr>
                        <a:t>(временно, постоянно)</a:t>
                      </a:r>
                      <a:endParaRPr lang="ru-RU" sz="1100" kern="150">
                        <a:effectLst/>
                        <a:latin typeface="Arial Narrow" panose="020B0606020202030204" pitchFamily="34" charset="0"/>
                        <a:ea typeface="Andale Sans UI"/>
                        <a:cs typeface="Tahoma" panose="020B0604030504040204" pitchFamily="34" charset="0"/>
                      </a:endParaRPr>
                    </a:p>
                  </a:txBody>
                  <a:tcPr marL="26396" marR="26396" marT="4658" marB="0" anchor="ctr"/>
                </a:tc>
                <a:extLst>
                  <a:ext uri="{0D108BD9-81ED-4DB2-BD59-A6C34878D82A}">
                    <a16:rowId xmlns:a16="http://schemas.microsoft.com/office/drawing/2014/main" val="788251262"/>
                  </a:ext>
                </a:extLst>
              </a:tr>
              <a:tr h="183534">
                <a:tc>
                  <a:txBody>
                    <a:bodyPr/>
                    <a:lstStyle/>
                    <a:p>
                      <a:r>
                        <a:rPr lang="ru-RU" sz="1400" kern="150">
                          <a:effectLst/>
                          <a:latin typeface="Arial Narrow" panose="020B0606020202030204" pitchFamily="34" charset="0"/>
                        </a:rPr>
                        <a:t>Травмы</a:t>
                      </a:r>
                      <a:endParaRPr lang="ru-RU" sz="1100" kern="150">
                        <a:effectLst/>
                        <a:latin typeface="Arial Narrow" panose="020B0606020202030204" pitchFamily="34" charset="0"/>
                        <a:ea typeface="Andale Sans UI"/>
                        <a:cs typeface="Tahoma" panose="020B0604030504040204" pitchFamily="34" charset="0"/>
                      </a:endParaRPr>
                    </a:p>
                  </a:txBody>
                  <a:tcPr marL="26396" marR="26396" marT="4658" marB="0" anchor="ctr"/>
                </a:tc>
                <a:tc>
                  <a:txBody>
                    <a:bodyPr/>
                    <a:lstStyle/>
                    <a:p>
                      <a:r>
                        <a:rPr lang="ru-RU" sz="1400" kern="150">
                          <a:effectLst/>
                          <a:latin typeface="Arial Narrow" panose="020B0606020202030204" pitchFamily="34" charset="0"/>
                        </a:rPr>
                        <a:t>3 мес.</a:t>
                      </a:r>
                      <a:endParaRPr lang="ru-RU" sz="1100" kern="150">
                        <a:effectLst/>
                        <a:latin typeface="Arial Narrow" panose="020B0606020202030204" pitchFamily="34" charset="0"/>
                        <a:ea typeface="Andale Sans UI"/>
                        <a:cs typeface="Tahoma" panose="020B0604030504040204" pitchFamily="34" charset="0"/>
                      </a:endParaRPr>
                    </a:p>
                  </a:txBody>
                  <a:tcPr marL="26396" marR="26396" marT="4658" marB="0" anchor="ctr"/>
                </a:tc>
                <a:extLst>
                  <a:ext uri="{0D108BD9-81ED-4DB2-BD59-A6C34878D82A}">
                    <a16:rowId xmlns:a16="http://schemas.microsoft.com/office/drawing/2014/main" val="2347315074"/>
                  </a:ext>
                </a:extLst>
              </a:tr>
              <a:tr h="363628">
                <a:tc>
                  <a:txBody>
                    <a:bodyPr/>
                    <a:lstStyle/>
                    <a:p>
                      <a:r>
                        <a:rPr lang="ru-RU" sz="1400" kern="150">
                          <a:effectLst/>
                          <a:latin typeface="Arial Narrow" panose="020B0606020202030204" pitchFamily="34" charset="0"/>
                        </a:rPr>
                        <a:t>Татуировки, иглоукалывания, пирсинг, ФГДС, операции</a:t>
                      </a:r>
                      <a:endParaRPr lang="ru-RU" sz="1100" kern="150">
                        <a:effectLst/>
                        <a:latin typeface="Arial Narrow" panose="020B0606020202030204" pitchFamily="34" charset="0"/>
                        <a:ea typeface="Andale Sans UI"/>
                        <a:cs typeface="Tahoma" panose="020B0604030504040204" pitchFamily="34" charset="0"/>
                      </a:endParaRPr>
                    </a:p>
                  </a:txBody>
                  <a:tcPr marL="26396" marR="26396" marT="4658" marB="0" anchor="ctr"/>
                </a:tc>
                <a:tc>
                  <a:txBody>
                    <a:bodyPr/>
                    <a:lstStyle/>
                    <a:p>
                      <a:r>
                        <a:rPr lang="ru-RU" sz="1400" kern="150">
                          <a:effectLst/>
                          <a:latin typeface="Arial Narrow" panose="020B0606020202030204" pitchFamily="34" charset="0"/>
                        </a:rPr>
                        <a:t>6 мес.</a:t>
                      </a:r>
                      <a:endParaRPr lang="ru-RU" sz="1100" kern="150">
                        <a:effectLst/>
                        <a:latin typeface="Arial Narrow" panose="020B0606020202030204" pitchFamily="34" charset="0"/>
                        <a:ea typeface="Andale Sans UI"/>
                        <a:cs typeface="Tahoma" panose="020B0604030504040204" pitchFamily="34" charset="0"/>
                      </a:endParaRPr>
                    </a:p>
                  </a:txBody>
                  <a:tcPr marL="26396" marR="26396" marT="4658" marB="0" anchor="ctr"/>
                </a:tc>
                <a:extLst>
                  <a:ext uri="{0D108BD9-81ED-4DB2-BD59-A6C34878D82A}">
                    <a16:rowId xmlns:a16="http://schemas.microsoft.com/office/drawing/2014/main" val="187004291"/>
                  </a:ext>
                </a:extLst>
              </a:tr>
              <a:tr h="1084004">
                <a:tc>
                  <a:txBody>
                    <a:bodyPr/>
                    <a:lstStyle/>
                    <a:p>
                      <a:r>
                        <a:rPr lang="ru-RU" sz="1400" kern="150" dirty="0">
                          <a:effectLst/>
                          <a:latin typeface="Arial Narrow" panose="020B0606020202030204" pitchFamily="34" charset="0"/>
                        </a:rPr>
                        <a:t>Прием препаратов</a:t>
                      </a:r>
                      <a:endParaRPr lang="ru-RU" sz="1100" kern="150" dirty="0">
                        <a:effectLst/>
                        <a:latin typeface="Arial Narrow" panose="020B0606020202030204" pitchFamily="34" charset="0"/>
                      </a:endParaRPr>
                    </a:p>
                    <a:p>
                      <a:r>
                        <a:rPr lang="ru-RU" sz="1400" kern="150" dirty="0"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ru-RU" sz="1100" kern="150" dirty="0">
                        <a:effectLst/>
                        <a:latin typeface="Arial Narrow" panose="020B0606020202030204" pitchFamily="34" charset="0"/>
                        <a:ea typeface="Andale Sans UI"/>
                        <a:cs typeface="Tahoma" panose="020B0604030504040204" pitchFamily="34" charset="0"/>
                      </a:endParaRPr>
                    </a:p>
                  </a:txBody>
                  <a:tcPr marL="26396" marR="26396" marT="4658" marB="0" anchor="ctr"/>
                </a:tc>
                <a:tc>
                  <a:txBody>
                    <a:bodyPr/>
                    <a:lstStyle/>
                    <a:p>
                      <a:r>
                        <a:rPr lang="ru-RU" sz="1200" kern="150" dirty="0">
                          <a:effectLst/>
                          <a:latin typeface="Arial Narrow" panose="020B0606020202030204" pitchFamily="34" charset="0"/>
                        </a:rPr>
                        <a:t>срок определяется в зависимости</a:t>
                      </a:r>
                      <a:endParaRPr lang="ru-RU" sz="1050" kern="150" dirty="0">
                        <a:effectLst/>
                        <a:latin typeface="Arial Narrow" panose="020B0606020202030204" pitchFamily="34" charset="0"/>
                      </a:endParaRPr>
                    </a:p>
                    <a:p>
                      <a:r>
                        <a:rPr lang="ru-RU" sz="1200" kern="150" dirty="0">
                          <a:effectLst/>
                          <a:latin typeface="Arial Narrow" panose="020B0606020202030204" pitchFamily="34" charset="0"/>
                        </a:rPr>
                        <a:t>от состава лекарственного средства </a:t>
                      </a:r>
                      <a:endParaRPr lang="ru-RU" sz="1050" kern="150" dirty="0">
                        <a:effectLst/>
                        <a:latin typeface="Arial Narrow" panose="020B0606020202030204" pitchFamily="34" charset="0"/>
                      </a:endParaRPr>
                    </a:p>
                    <a:p>
                      <a:r>
                        <a:rPr lang="ru-RU" sz="1200" kern="150" dirty="0">
                          <a:effectLst/>
                          <a:latin typeface="Arial Narrow" panose="020B0606020202030204" pitchFamily="34" charset="0"/>
                        </a:rPr>
                        <a:t>в соответствии с инструкцией </a:t>
                      </a:r>
                      <a:endParaRPr lang="ru-RU" sz="1050" kern="150" dirty="0">
                        <a:effectLst/>
                        <a:latin typeface="Arial Narrow" panose="020B0606020202030204" pitchFamily="34" charset="0"/>
                      </a:endParaRPr>
                    </a:p>
                    <a:p>
                      <a:r>
                        <a:rPr lang="ru-RU" sz="1200" kern="150" dirty="0">
                          <a:effectLst/>
                          <a:latin typeface="Arial Narrow" panose="020B0606020202030204" pitchFamily="34" charset="0"/>
                        </a:rPr>
                        <a:t>по применению с учетом </a:t>
                      </a:r>
                      <a:endParaRPr lang="ru-RU" sz="1050" kern="150" dirty="0">
                        <a:effectLst/>
                        <a:latin typeface="Arial Narrow" panose="020B0606020202030204" pitchFamily="34" charset="0"/>
                      </a:endParaRPr>
                    </a:p>
                    <a:p>
                      <a:r>
                        <a:rPr lang="ru-RU" sz="1200" kern="150" dirty="0">
                          <a:effectLst/>
                          <a:latin typeface="Arial Narrow" panose="020B0606020202030204" pitchFamily="34" charset="0"/>
                        </a:rPr>
                        <a:t>фармакокинетики, дозы </a:t>
                      </a:r>
                      <a:endParaRPr lang="ru-RU" sz="1050" kern="150" dirty="0">
                        <a:effectLst/>
                        <a:latin typeface="Arial Narrow" panose="020B0606020202030204" pitchFamily="34" charset="0"/>
                      </a:endParaRPr>
                    </a:p>
                    <a:p>
                      <a:r>
                        <a:rPr lang="ru-RU" sz="1200" kern="150" dirty="0">
                          <a:effectLst/>
                          <a:latin typeface="Arial Narrow" panose="020B0606020202030204" pitchFamily="34" charset="0"/>
                        </a:rPr>
                        <a:t>и продолжительности лечения</a:t>
                      </a:r>
                      <a:endParaRPr lang="ru-RU" sz="1050" kern="150" dirty="0">
                        <a:effectLst/>
                        <a:latin typeface="Arial Narrow" panose="020B0606020202030204" pitchFamily="34" charset="0"/>
                        <a:ea typeface="Andale Sans UI"/>
                        <a:cs typeface="Tahoma" panose="020B0604030504040204" pitchFamily="34" charset="0"/>
                      </a:endParaRPr>
                    </a:p>
                  </a:txBody>
                  <a:tcPr marL="26396" marR="26396" marT="4658" marB="0" anchor="ctr"/>
                </a:tc>
                <a:extLst>
                  <a:ext uri="{0D108BD9-81ED-4DB2-BD59-A6C34878D82A}">
                    <a16:rowId xmlns:a16="http://schemas.microsoft.com/office/drawing/2014/main" val="2813571467"/>
                  </a:ext>
                </a:extLst>
              </a:tr>
              <a:tr h="183534">
                <a:tc>
                  <a:txBody>
                    <a:bodyPr/>
                    <a:lstStyle/>
                    <a:p>
                      <a:r>
                        <a:rPr lang="ru-RU" sz="1400" kern="150">
                          <a:effectLst/>
                          <a:latin typeface="Arial Narrow" panose="020B0606020202030204" pitchFamily="34" charset="0"/>
                        </a:rPr>
                        <a:t>Гипотиреоз, АИТ, тиреоидит</a:t>
                      </a:r>
                      <a:endParaRPr lang="ru-RU" sz="1100" kern="150">
                        <a:effectLst/>
                        <a:latin typeface="Arial Narrow" panose="020B0606020202030204" pitchFamily="34" charset="0"/>
                        <a:ea typeface="Andale Sans UI"/>
                        <a:cs typeface="Tahoma" panose="020B0604030504040204" pitchFamily="34" charset="0"/>
                      </a:endParaRPr>
                    </a:p>
                  </a:txBody>
                  <a:tcPr marL="26396" marR="26396" marT="4658" marB="0" anchor="ctr"/>
                </a:tc>
                <a:tc>
                  <a:txBody>
                    <a:bodyPr/>
                    <a:lstStyle/>
                    <a:p>
                      <a:r>
                        <a:rPr lang="ru-RU" sz="1400" kern="150">
                          <a:effectLst/>
                          <a:latin typeface="Arial Narrow" panose="020B0606020202030204" pitchFamily="34" charset="0"/>
                        </a:rPr>
                        <a:t>Постоянно</a:t>
                      </a:r>
                      <a:endParaRPr lang="ru-RU" sz="1100" kern="150">
                        <a:effectLst/>
                        <a:latin typeface="Arial Narrow" panose="020B0606020202030204" pitchFamily="34" charset="0"/>
                        <a:ea typeface="Andale Sans UI"/>
                        <a:cs typeface="Tahoma" panose="020B0604030504040204" pitchFamily="34" charset="0"/>
                      </a:endParaRPr>
                    </a:p>
                  </a:txBody>
                  <a:tcPr marL="26396" marR="26396" marT="4658" marB="0" anchor="ctr"/>
                </a:tc>
                <a:extLst>
                  <a:ext uri="{0D108BD9-81ED-4DB2-BD59-A6C34878D82A}">
                    <a16:rowId xmlns:a16="http://schemas.microsoft.com/office/drawing/2014/main" val="3540880233"/>
                  </a:ext>
                </a:extLst>
              </a:tr>
              <a:tr h="903910">
                <a:tc>
                  <a:txBody>
                    <a:bodyPr/>
                    <a:lstStyle/>
                    <a:p>
                      <a:r>
                        <a:rPr lang="ru-RU" sz="1400" kern="150" dirty="0">
                          <a:effectLst/>
                          <a:latin typeface="Arial Narrow" panose="020B0606020202030204" pitchFamily="34" charset="0"/>
                        </a:rPr>
                        <a:t>Сахарный диабет, ИБС, подагра, нарушение ритма, АВ-блокада, СА-блокада, Бронхиальная астма, Врожденные аномалии системы кровообращения (ДМПП, ООО)</a:t>
                      </a:r>
                      <a:endParaRPr lang="ru-RU" sz="1100" kern="150" dirty="0">
                        <a:effectLst/>
                        <a:latin typeface="Arial Narrow" panose="020B0606020202030204" pitchFamily="34" charset="0"/>
                        <a:ea typeface="Andale Sans UI"/>
                        <a:cs typeface="Tahoma" panose="020B0604030504040204" pitchFamily="34" charset="0"/>
                      </a:endParaRPr>
                    </a:p>
                  </a:txBody>
                  <a:tcPr marL="26396" marR="26396" marT="4658" marB="0" anchor="ctr"/>
                </a:tc>
                <a:tc>
                  <a:txBody>
                    <a:bodyPr/>
                    <a:lstStyle/>
                    <a:p>
                      <a:r>
                        <a:rPr lang="de-DE" sz="1400" kern="150" dirty="0">
                          <a:effectLst/>
                          <a:latin typeface="Arial Narrow" panose="020B0606020202030204" pitchFamily="34" charset="0"/>
                        </a:rPr>
                        <a:t>П</a:t>
                      </a:r>
                      <a:r>
                        <a:rPr lang="ru-RU" sz="1400" kern="150" dirty="0">
                          <a:effectLst/>
                          <a:latin typeface="Arial Narrow" panose="020B0606020202030204" pitchFamily="34" charset="0"/>
                        </a:rPr>
                        <a:t>о</a:t>
                      </a:r>
                      <a:r>
                        <a:rPr lang="de-DE" sz="1400" kern="150" dirty="0" err="1">
                          <a:effectLst/>
                          <a:latin typeface="Arial Narrow" panose="020B0606020202030204" pitchFamily="34" charset="0"/>
                        </a:rPr>
                        <a:t>стоянно</a:t>
                      </a:r>
                      <a:endParaRPr lang="ru-RU" sz="1100" kern="150" dirty="0">
                        <a:effectLst/>
                        <a:latin typeface="Arial Narrow" panose="020B0606020202030204" pitchFamily="34" charset="0"/>
                        <a:ea typeface="Andale Sans UI"/>
                        <a:cs typeface="Tahoma" panose="020B0604030504040204" pitchFamily="34" charset="0"/>
                      </a:endParaRPr>
                    </a:p>
                  </a:txBody>
                  <a:tcPr marL="26396" marR="26396" marT="4658" marB="0" anchor="ctr"/>
                </a:tc>
                <a:extLst>
                  <a:ext uri="{0D108BD9-81ED-4DB2-BD59-A6C34878D82A}">
                    <a16:rowId xmlns:a16="http://schemas.microsoft.com/office/drawing/2014/main" val="541507276"/>
                  </a:ext>
                </a:extLst>
              </a:tr>
              <a:tr h="363628">
                <a:tc>
                  <a:txBody>
                    <a:bodyPr/>
                    <a:lstStyle/>
                    <a:p>
                      <a:r>
                        <a:rPr lang="ru-RU" sz="1400" kern="150" dirty="0">
                          <a:effectLst/>
                          <a:latin typeface="Arial Narrow" panose="020B0606020202030204" pitchFamily="34" charset="0"/>
                        </a:rPr>
                        <a:t>Дефицит массы тела (менее 55кг)</a:t>
                      </a:r>
                      <a:endParaRPr lang="ru-RU" sz="1100" kern="150" dirty="0">
                        <a:effectLst/>
                        <a:latin typeface="Arial Narrow" panose="020B0606020202030204" pitchFamily="34" charset="0"/>
                      </a:endParaRPr>
                    </a:p>
                    <a:p>
                      <a:r>
                        <a:rPr lang="ru-RU" sz="1400" kern="150" dirty="0"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ru-RU" sz="1100" kern="150" dirty="0">
                        <a:effectLst/>
                        <a:latin typeface="Arial Narrow" panose="020B0606020202030204" pitchFamily="34" charset="0"/>
                        <a:ea typeface="Andale Sans UI"/>
                        <a:cs typeface="Tahoma" panose="020B0604030504040204" pitchFamily="34" charset="0"/>
                      </a:endParaRPr>
                    </a:p>
                  </a:txBody>
                  <a:tcPr marL="26396" marR="26396" marT="4658" marB="0" anchor="ctr"/>
                </a:tc>
                <a:tc>
                  <a:txBody>
                    <a:bodyPr/>
                    <a:lstStyle/>
                    <a:p>
                      <a:r>
                        <a:rPr lang="ru-RU" sz="1400" kern="150" dirty="0">
                          <a:effectLst/>
                          <a:latin typeface="Arial Narrow" panose="020B0606020202030204" pitchFamily="34" charset="0"/>
                        </a:rPr>
                        <a:t>Д</a:t>
                      </a:r>
                      <a:r>
                        <a:rPr lang="de-DE" sz="1400" kern="150" dirty="0">
                          <a:effectLst/>
                          <a:latin typeface="Arial Narrow" panose="020B0606020202030204" pitchFamily="34" charset="0"/>
                        </a:rPr>
                        <a:t>о </a:t>
                      </a:r>
                      <a:r>
                        <a:rPr lang="de-DE" sz="1400" kern="150" dirty="0" err="1">
                          <a:effectLst/>
                          <a:latin typeface="Arial Narrow" panose="020B0606020202030204" pitchFamily="34" charset="0"/>
                        </a:rPr>
                        <a:t>достижения</a:t>
                      </a:r>
                      <a:r>
                        <a:rPr lang="de-DE" sz="1400" kern="150" dirty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de-DE" sz="1400" kern="150" dirty="0" err="1">
                          <a:effectLst/>
                          <a:latin typeface="Arial Narrow" panose="020B0606020202030204" pitchFamily="34" charset="0"/>
                        </a:rPr>
                        <a:t>требуемых</a:t>
                      </a:r>
                      <a:r>
                        <a:rPr lang="de-DE" sz="1400" kern="150" dirty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de-DE" sz="1400" kern="150" dirty="0" err="1">
                          <a:effectLst/>
                          <a:latin typeface="Arial Narrow" panose="020B0606020202030204" pitchFamily="34" charset="0"/>
                        </a:rPr>
                        <a:t>показателей</a:t>
                      </a:r>
                      <a:endParaRPr lang="ru-RU" sz="1100" kern="150" dirty="0">
                        <a:effectLst/>
                        <a:latin typeface="Arial Narrow" panose="020B0606020202030204" pitchFamily="34" charset="0"/>
                        <a:ea typeface="Andale Sans UI"/>
                        <a:cs typeface="Tahoma" panose="020B0604030504040204" pitchFamily="34" charset="0"/>
                      </a:endParaRPr>
                    </a:p>
                  </a:txBody>
                  <a:tcPr marL="26396" marR="26396" marT="4658" marB="0" anchor="ctr"/>
                </a:tc>
                <a:extLst>
                  <a:ext uri="{0D108BD9-81ED-4DB2-BD59-A6C34878D82A}">
                    <a16:rowId xmlns:a16="http://schemas.microsoft.com/office/drawing/2014/main" val="881061298"/>
                  </a:ext>
                </a:extLst>
              </a:tr>
              <a:tr h="723816">
                <a:tc>
                  <a:txBody>
                    <a:bodyPr/>
                    <a:lstStyle/>
                    <a:p>
                      <a:r>
                        <a:rPr lang="ru-RU" sz="1400" kern="150" dirty="0">
                          <a:effectLst/>
                          <a:latin typeface="Arial Narrow" panose="020B0606020202030204" pitchFamily="34" charset="0"/>
                        </a:rPr>
                        <a:t>Наличие следа от медицинского вмешательства в области локтевого сгиба (без оправдательного документа)</a:t>
                      </a:r>
                      <a:endParaRPr lang="ru-RU" sz="1100" kern="150" dirty="0">
                        <a:effectLst/>
                        <a:latin typeface="Arial Narrow" panose="020B0606020202030204" pitchFamily="34" charset="0"/>
                        <a:ea typeface="Andale Sans UI"/>
                        <a:cs typeface="Tahoma" panose="020B0604030504040204" pitchFamily="34" charset="0"/>
                      </a:endParaRPr>
                    </a:p>
                  </a:txBody>
                  <a:tcPr marL="26396" marR="26396" marT="4658" marB="0" anchor="ctr"/>
                </a:tc>
                <a:tc>
                  <a:txBody>
                    <a:bodyPr/>
                    <a:lstStyle/>
                    <a:p>
                      <a:r>
                        <a:rPr lang="ru-RU" sz="1400" kern="150">
                          <a:effectLst/>
                          <a:latin typeface="Arial Narrow" panose="020B0606020202030204" pitchFamily="34" charset="0"/>
                        </a:rPr>
                        <a:t>7 суток</a:t>
                      </a:r>
                      <a:endParaRPr lang="ru-RU" sz="1100" kern="150">
                        <a:effectLst/>
                        <a:latin typeface="Arial Narrow" panose="020B0606020202030204" pitchFamily="34" charset="0"/>
                        <a:ea typeface="Andale Sans UI"/>
                        <a:cs typeface="Tahoma" panose="020B0604030504040204" pitchFamily="34" charset="0"/>
                      </a:endParaRPr>
                    </a:p>
                  </a:txBody>
                  <a:tcPr marL="26396" marR="26396" marT="4658" marB="0" anchor="ctr"/>
                </a:tc>
                <a:extLst>
                  <a:ext uri="{0D108BD9-81ED-4DB2-BD59-A6C34878D82A}">
                    <a16:rowId xmlns:a16="http://schemas.microsoft.com/office/drawing/2014/main" val="3152376548"/>
                  </a:ext>
                </a:extLst>
              </a:tr>
              <a:tr h="363628">
                <a:tc>
                  <a:txBody>
                    <a:bodyPr/>
                    <a:lstStyle/>
                    <a:p>
                      <a:r>
                        <a:rPr lang="de-DE" sz="1400" kern="150">
                          <a:effectLst/>
                          <a:latin typeface="Arial Narrow" panose="020B0606020202030204" pitchFamily="34" charset="0"/>
                        </a:rPr>
                        <a:t>Прием алкогольных (слабоалкогольных) напитков </a:t>
                      </a:r>
                      <a:endParaRPr lang="ru-RU" sz="1100" kern="150">
                        <a:effectLst/>
                        <a:latin typeface="Arial Narrow" panose="020B0606020202030204" pitchFamily="34" charset="0"/>
                        <a:ea typeface="Andale Sans UI"/>
                        <a:cs typeface="Tahoma" panose="020B0604030504040204" pitchFamily="34" charset="0"/>
                      </a:endParaRPr>
                    </a:p>
                  </a:txBody>
                  <a:tcPr marL="26396" marR="26396" marT="4658" marB="0" anchor="ctr"/>
                </a:tc>
                <a:tc>
                  <a:txBody>
                    <a:bodyPr/>
                    <a:lstStyle/>
                    <a:p>
                      <a:r>
                        <a:rPr lang="de-DE" sz="1400" kern="150">
                          <a:effectLst/>
                          <a:latin typeface="Arial Narrow" panose="020B0606020202030204" pitchFamily="34" charset="0"/>
                        </a:rPr>
                        <a:t>48 часов</a:t>
                      </a:r>
                      <a:endParaRPr lang="ru-RU" sz="1100" kern="150">
                        <a:effectLst/>
                        <a:latin typeface="Arial Narrow" panose="020B0606020202030204" pitchFamily="34" charset="0"/>
                        <a:ea typeface="Andale Sans UI"/>
                        <a:cs typeface="Tahoma" panose="020B0604030504040204" pitchFamily="34" charset="0"/>
                      </a:endParaRPr>
                    </a:p>
                  </a:txBody>
                  <a:tcPr marL="26396" marR="26396" marT="4658" marB="0" anchor="ctr"/>
                </a:tc>
                <a:extLst>
                  <a:ext uri="{0D108BD9-81ED-4DB2-BD59-A6C34878D82A}">
                    <a16:rowId xmlns:a16="http://schemas.microsoft.com/office/drawing/2014/main" val="3264804556"/>
                  </a:ext>
                </a:extLst>
              </a:tr>
              <a:tr h="543722">
                <a:tc>
                  <a:txBody>
                    <a:bodyPr/>
                    <a:lstStyle/>
                    <a:p>
                      <a:r>
                        <a:rPr lang="ru-RU" sz="1400" kern="150">
                          <a:effectLst/>
                          <a:latin typeface="Arial Narrow" panose="020B0606020202030204" pitchFamily="34" charset="0"/>
                        </a:rPr>
                        <a:t>Б</a:t>
                      </a:r>
                      <a:r>
                        <a:rPr lang="de-DE" sz="1400" kern="150">
                          <a:effectLst/>
                          <a:latin typeface="Arial Narrow" panose="020B0606020202030204" pitchFamily="34" charset="0"/>
                        </a:rPr>
                        <a:t>олезнь, вызванная вирусом иммунодефицита человека </a:t>
                      </a:r>
                      <a:endParaRPr lang="ru-RU" sz="1100" kern="150">
                        <a:effectLst/>
                        <a:latin typeface="Arial Narrow" panose="020B0606020202030204" pitchFamily="34" charset="0"/>
                      </a:endParaRPr>
                    </a:p>
                    <a:p>
                      <a:r>
                        <a:rPr lang="de-DE" sz="1400" kern="150">
                          <a:effectLst/>
                          <a:latin typeface="Arial Narrow" panose="020B0606020202030204" pitchFamily="34" charset="0"/>
                        </a:rPr>
                        <a:t>(далее – ВИЧ) (B20-B24)</a:t>
                      </a:r>
                      <a:endParaRPr lang="ru-RU" sz="1100" kern="150">
                        <a:effectLst/>
                        <a:latin typeface="Arial Narrow" panose="020B0606020202030204" pitchFamily="34" charset="0"/>
                        <a:ea typeface="Andale Sans UI"/>
                        <a:cs typeface="Tahoma" panose="020B0604030504040204" pitchFamily="34" charset="0"/>
                      </a:endParaRPr>
                    </a:p>
                  </a:txBody>
                  <a:tcPr marL="26396" marR="26396" marT="4658" marB="0" anchor="ctr"/>
                </a:tc>
                <a:tc>
                  <a:txBody>
                    <a:bodyPr/>
                    <a:lstStyle/>
                    <a:p>
                      <a:r>
                        <a:rPr lang="ru-RU" sz="1400" kern="150">
                          <a:effectLst/>
                          <a:latin typeface="Arial Narrow" panose="020B0606020202030204" pitchFamily="34" charset="0"/>
                        </a:rPr>
                        <a:t>Постоянно</a:t>
                      </a:r>
                      <a:endParaRPr lang="ru-RU" sz="1100" kern="150">
                        <a:effectLst/>
                        <a:latin typeface="Arial Narrow" panose="020B0606020202030204" pitchFamily="34" charset="0"/>
                        <a:ea typeface="Andale Sans UI"/>
                        <a:cs typeface="Tahoma" panose="020B0604030504040204" pitchFamily="34" charset="0"/>
                      </a:endParaRPr>
                    </a:p>
                  </a:txBody>
                  <a:tcPr marL="26396" marR="26396" marT="4658" marB="0" anchor="ctr"/>
                </a:tc>
                <a:extLst>
                  <a:ext uri="{0D108BD9-81ED-4DB2-BD59-A6C34878D82A}">
                    <a16:rowId xmlns:a16="http://schemas.microsoft.com/office/drawing/2014/main" val="540918938"/>
                  </a:ext>
                </a:extLst>
              </a:tr>
              <a:tr h="903910">
                <a:tc>
                  <a:txBody>
                    <a:bodyPr/>
                    <a:lstStyle/>
                    <a:p>
                      <a:r>
                        <a:rPr lang="ru-RU" sz="1400" kern="150">
                          <a:effectLst/>
                          <a:latin typeface="Arial Narrow" panose="020B0606020202030204" pitchFamily="34" charset="0"/>
                        </a:rPr>
                        <a:t>В</a:t>
                      </a:r>
                      <a:r>
                        <a:rPr lang="de-DE" sz="1400" kern="150">
                          <a:effectLst/>
                          <a:latin typeface="Arial Narrow" panose="020B0606020202030204" pitchFamily="34" charset="0"/>
                        </a:rPr>
                        <a:t>ирусный гепатит В (далее – ВГВ), вирусный гепатит С </a:t>
                      </a:r>
                      <a:endParaRPr lang="ru-RU" sz="1100" kern="150">
                        <a:effectLst/>
                        <a:latin typeface="Arial Narrow" panose="020B0606020202030204" pitchFamily="34" charset="0"/>
                      </a:endParaRPr>
                    </a:p>
                    <a:p>
                      <a:r>
                        <a:rPr lang="de-DE" sz="1400" kern="150">
                          <a:effectLst/>
                          <a:latin typeface="Arial Narrow" panose="020B0606020202030204" pitchFamily="34" charset="0"/>
                        </a:rPr>
                        <a:t>(далее – ВГС), другие вирусные гепатиты с парентеральным </a:t>
                      </a:r>
                      <a:endParaRPr lang="ru-RU" sz="1100" kern="150">
                        <a:effectLst/>
                        <a:latin typeface="Arial Narrow" panose="020B0606020202030204" pitchFamily="34" charset="0"/>
                      </a:endParaRPr>
                    </a:p>
                    <a:p>
                      <a:r>
                        <a:rPr lang="de-DE" sz="1400" kern="150">
                          <a:effectLst/>
                          <a:latin typeface="Arial Narrow" panose="020B0606020202030204" pitchFamily="34" charset="0"/>
                        </a:rPr>
                        <a:t>механизмом передачи (B16-B19)</a:t>
                      </a:r>
                      <a:endParaRPr lang="ru-RU" sz="1100" kern="150">
                        <a:effectLst/>
                        <a:latin typeface="Arial Narrow" panose="020B0606020202030204" pitchFamily="34" charset="0"/>
                        <a:ea typeface="Andale Sans UI"/>
                        <a:cs typeface="Tahoma" panose="020B0604030504040204" pitchFamily="34" charset="0"/>
                      </a:endParaRPr>
                    </a:p>
                  </a:txBody>
                  <a:tcPr marL="26396" marR="26396" marT="4658" marB="0" anchor="ctr"/>
                </a:tc>
                <a:tc>
                  <a:txBody>
                    <a:bodyPr/>
                    <a:lstStyle/>
                    <a:p>
                      <a:r>
                        <a:rPr lang="ru-RU" sz="1400" kern="150">
                          <a:effectLst/>
                          <a:latin typeface="Arial Narrow" panose="020B0606020202030204" pitchFamily="34" charset="0"/>
                        </a:rPr>
                        <a:t>Постоянно</a:t>
                      </a:r>
                      <a:endParaRPr lang="ru-RU" sz="1100" kern="150">
                        <a:effectLst/>
                        <a:latin typeface="Arial Narrow" panose="020B0606020202030204" pitchFamily="34" charset="0"/>
                        <a:ea typeface="Andale Sans UI"/>
                        <a:cs typeface="Tahoma" panose="020B0604030504040204" pitchFamily="34" charset="0"/>
                      </a:endParaRPr>
                    </a:p>
                  </a:txBody>
                  <a:tcPr marL="26396" marR="26396" marT="4658" marB="0" anchor="ctr"/>
                </a:tc>
                <a:extLst>
                  <a:ext uri="{0D108BD9-81ED-4DB2-BD59-A6C34878D82A}">
                    <a16:rowId xmlns:a16="http://schemas.microsoft.com/office/drawing/2014/main" val="116457393"/>
                  </a:ext>
                </a:extLst>
              </a:tr>
              <a:tr h="543722">
                <a:tc>
                  <a:txBody>
                    <a:bodyPr/>
                    <a:lstStyle/>
                    <a:p>
                      <a:r>
                        <a:rPr lang="ru-RU" sz="1400" kern="150" dirty="0">
                          <a:effectLst/>
                          <a:latin typeface="Arial Narrow" panose="020B0606020202030204" pitchFamily="34" charset="0"/>
                        </a:rPr>
                        <a:t>Артериальная гипертензия (I10-I15) II, III степени и (или) </a:t>
                      </a:r>
                      <a:endParaRPr lang="ru-RU" sz="1100" kern="150" dirty="0">
                        <a:effectLst/>
                        <a:latin typeface="Arial Narrow" panose="020B0606020202030204" pitchFamily="34" charset="0"/>
                      </a:endParaRPr>
                    </a:p>
                    <a:p>
                      <a:r>
                        <a:rPr lang="ru-RU" sz="1400" kern="150" dirty="0">
                          <a:effectLst/>
                          <a:latin typeface="Arial Narrow" panose="020B0606020202030204" pitchFamily="34" charset="0"/>
                        </a:rPr>
                        <a:t>риск 4</a:t>
                      </a:r>
                      <a:endParaRPr lang="ru-RU" sz="1100" kern="150" dirty="0">
                        <a:effectLst/>
                        <a:latin typeface="Arial Narrow" panose="020B0606020202030204" pitchFamily="34" charset="0"/>
                        <a:ea typeface="Andale Sans UI"/>
                        <a:cs typeface="Tahoma" panose="020B0604030504040204" pitchFamily="34" charset="0"/>
                      </a:endParaRPr>
                    </a:p>
                  </a:txBody>
                  <a:tcPr marL="26396" marR="26396" marT="4658" marB="0" anchor="ctr"/>
                </a:tc>
                <a:tc>
                  <a:txBody>
                    <a:bodyPr/>
                    <a:lstStyle/>
                    <a:p>
                      <a:r>
                        <a:rPr lang="ru-RU" sz="1400" kern="150" dirty="0">
                          <a:effectLst/>
                          <a:latin typeface="Arial Narrow" panose="020B0606020202030204" pitchFamily="34" charset="0"/>
                        </a:rPr>
                        <a:t>Постоянно</a:t>
                      </a:r>
                      <a:endParaRPr lang="ru-RU" sz="1100" kern="150" dirty="0">
                        <a:effectLst/>
                        <a:latin typeface="Arial Narrow" panose="020B0606020202030204" pitchFamily="34" charset="0"/>
                        <a:ea typeface="Andale Sans UI"/>
                        <a:cs typeface="Tahoma" panose="020B0604030504040204" pitchFamily="34" charset="0"/>
                      </a:endParaRPr>
                    </a:p>
                  </a:txBody>
                  <a:tcPr marL="26396" marR="26396" marT="4658" marB="0" anchor="ctr"/>
                </a:tc>
                <a:extLst>
                  <a:ext uri="{0D108BD9-81ED-4DB2-BD59-A6C34878D82A}">
                    <a16:rowId xmlns:a16="http://schemas.microsoft.com/office/drawing/2014/main" val="12134363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567861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F0584A69-C7FB-499F-90B9-DE1826B988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824" y="230473"/>
            <a:ext cx="11652354" cy="42159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BA741E7-494C-4966-B7D9-5E1C4F58BC29}"/>
              </a:ext>
            </a:extLst>
          </p:cNvPr>
          <p:cNvSpPr txBox="1"/>
          <p:nvPr/>
        </p:nvSpPr>
        <p:spPr>
          <a:xfrm>
            <a:off x="1991033" y="644417"/>
            <a:ext cx="761016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AC0000"/>
                </a:solidFill>
                <a:effectLst>
                  <a:outerShdw blurRad="50800" dist="38100" dir="8100000" algn="tr" rotWithShape="0">
                    <a:srgbClr val="AC0000">
                      <a:alpha val="40000"/>
                    </a:srgbClr>
                  </a:outerShdw>
                </a:effectLst>
              </a:rPr>
              <a:t>ХОЧУ СТАТЬ ДОНОРОМ! С ЧЕГО НАЧАТЬ?</a:t>
            </a:r>
          </a:p>
        </p:txBody>
      </p:sp>
      <p:sp>
        <p:nvSpPr>
          <p:cNvPr id="13" name="Блок-схема: процесс 12">
            <a:extLst>
              <a:ext uri="{FF2B5EF4-FFF2-40B4-BE49-F238E27FC236}">
                <a16:creationId xmlns:a16="http://schemas.microsoft.com/office/drawing/2014/main" id="{328AD34F-1116-4E96-85DB-E7458C5C5264}"/>
              </a:ext>
            </a:extLst>
          </p:cNvPr>
          <p:cNvSpPr/>
          <p:nvPr/>
        </p:nvSpPr>
        <p:spPr>
          <a:xfrm>
            <a:off x="269822" y="2122818"/>
            <a:ext cx="6876567" cy="4504709"/>
          </a:xfrm>
          <a:prstGeom prst="flowChartProcess">
            <a:avLst/>
          </a:prstGeom>
          <a:solidFill>
            <a:schemeClr val="tx2">
              <a:lumMod val="60000"/>
              <a:lumOff val="40000"/>
              <a:alpha val="20000"/>
            </a:schemeClr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outerShdw blurRad="50800" dist="38100" dir="8100000" algn="tr" rotWithShape="0">
              <a:schemeClr val="bg1">
                <a:alpha val="40000"/>
              </a:schemeClr>
            </a:outerShdw>
            <a:softEdge rad="127000"/>
          </a:effectLst>
          <a:scene3d>
            <a:camera prst="orthographicFront"/>
            <a:lightRig rig="threePt" dir="t"/>
          </a:scene3d>
          <a:sp3d prstMaterial="softEdge"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Уточнить дату и место проведения Дня донора у ответственного.</a:t>
            </a:r>
          </a:p>
          <a:p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Записаться на установленную дату.</a:t>
            </a:r>
          </a:p>
          <a:p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Ознакомиться и соблюдать рекомендации (в том числе и по питанию) </a:t>
            </a:r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донации.</a:t>
            </a:r>
          </a:p>
          <a:p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Ознакомиться и соблюдать рекомендации (в том числе и по питанию) </a:t>
            </a:r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ПОСЛЕ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донации.</a:t>
            </a:r>
          </a:p>
          <a:p>
            <a:endParaRPr lang="ru-RU" sz="24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4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400" b="1" dirty="0">
              <a:solidFill>
                <a:schemeClr val="accent5">
                  <a:lumMod val="50000"/>
                </a:schemeClr>
              </a:solidFill>
              <a:highlight>
                <a:srgbClr val="00FFFF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9D060C1-BDA8-4977-8D28-B646029779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53" y="1279780"/>
            <a:ext cx="3127519" cy="56088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1" name="Рукописный ввод 10">
                <a:extLst>
                  <a:ext uri="{FF2B5EF4-FFF2-40B4-BE49-F238E27FC236}">
                    <a16:creationId xmlns:a16="http://schemas.microsoft.com/office/drawing/2014/main" id="{970CBA75-748C-477D-8AC2-05FB3F366469}"/>
                  </a:ext>
                </a:extLst>
              </p14:cNvPr>
              <p14:cNvContentPartPr/>
              <p14:nvPr/>
            </p14:nvContentPartPr>
            <p14:xfrm>
              <a:off x="8332572" y="2049979"/>
              <a:ext cx="360" cy="360"/>
            </p14:xfrm>
          </p:contentPart>
        </mc:Choice>
        <mc:Fallback xmlns="">
          <p:pic>
            <p:nvPicPr>
              <p:cNvPr id="11" name="Рукописный ввод 10">
                <a:extLst>
                  <a:ext uri="{FF2B5EF4-FFF2-40B4-BE49-F238E27FC236}">
                    <a16:creationId xmlns:a16="http://schemas.microsoft.com/office/drawing/2014/main" id="{970CBA75-748C-477D-8AC2-05FB3F366469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323932" y="2040979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17" name="Блок-схема: процесс 16">
            <a:extLst>
              <a:ext uri="{FF2B5EF4-FFF2-40B4-BE49-F238E27FC236}">
                <a16:creationId xmlns:a16="http://schemas.microsoft.com/office/drawing/2014/main" id="{68623AE0-E99A-47E0-AF58-06163EBB4867}"/>
              </a:ext>
            </a:extLst>
          </p:cNvPr>
          <p:cNvSpPr/>
          <p:nvPr/>
        </p:nvSpPr>
        <p:spPr>
          <a:xfrm>
            <a:off x="7288449" y="2353291"/>
            <a:ext cx="4633727" cy="4215626"/>
          </a:xfrm>
          <a:prstGeom prst="flowChartProcess">
            <a:avLst/>
          </a:prstGeom>
          <a:solidFill>
            <a:schemeClr val="tx2">
              <a:lumMod val="60000"/>
              <a:lumOff val="40000"/>
              <a:alpha val="20000"/>
            </a:schemeClr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outerShdw blurRad="50800" dist="38100" dir="8100000" algn="tr" rotWithShape="0">
              <a:schemeClr val="bg1">
                <a:alpha val="40000"/>
              </a:schemeClr>
            </a:outerShdw>
            <a:softEdge rad="127000"/>
          </a:effectLst>
          <a:scene3d>
            <a:camera prst="orthographicFront"/>
            <a:lightRig rig="threePt" dir="t"/>
          </a:scene3d>
          <a:sp3d prstMaterial="softEdge"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400" b="1" dirty="0">
              <a:solidFill>
                <a:schemeClr val="accent5">
                  <a:lumMod val="50000"/>
                </a:schemeClr>
              </a:solidFill>
              <a:highlight>
                <a:srgbClr val="00FFFF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400" b="1" dirty="0">
              <a:solidFill>
                <a:schemeClr val="accent5">
                  <a:lumMod val="50000"/>
                </a:schemeClr>
              </a:solidFill>
              <a:highlight>
                <a:srgbClr val="00FFFF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86773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F0584A69-C7FB-499F-90B9-DE1826B988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824" y="230473"/>
            <a:ext cx="11652354" cy="421598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BA741E7-494C-4966-B7D9-5E1C4F58BC29}"/>
              </a:ext>
            </a:extLst>
          </p:cNvPr>
          <p:cNvSpPr txBox="1"/>
          <p:nvPr/>
        </p:nvSpPr>
        <p:spPr>
          <a:xfrm>
            <a:off x="1991033" y="644417"/>
            <a:ext cx="761016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AC0000"/>
                </a:solidFill>
                <a:effectLst>
                  <a:outerShdw blurRad="50800" dist="38100" dir="8100000" algn="tr" rotWithShape="0">
                    <a:srgbClr val="AC0000">
                      <a:alpha val="40000"/>
                    </a:srgbClr>
                  </a:outerShdw>
                </a:effectLst>
              </a:rPr>
              <a:t>ХОЧУ СТАТЬ ДОНОРОМ! С ЧЕГО НАЧАТЬ?</a:t>
            </a:r>
          </a:p>
        </p:txBody>
      </p:sp>
      <p:sp>
        <p:nvSpPr>
          <p:cNvPr id="13" name="Блок-схема: процесс 12">
            <a:extLst>
              <a:ext uri="{FF2B5EF4-FFF2-40B4-BE49-F238E27FC236}">
                <a16:creationId xmlns:a16="http://schemas.microsoft.com/office/drawing/2014/main" id="{328AD34F-1116-4E96-85DB-E7458C5C5264}"/>
              </a:ext>
            </a:extLst>
          </p:cNvPr>
          <p:cNvSpPr/>
          <p:nvPr/>
        </p:nvSpPr>
        <p:spPr>
          <a:xfrm>
            <a:off x="422391" y="2049978"/>
            <a:ext cx="3339870" cy="4380023"/>
          </a:xfrm>
          <a:prstGeom prst="flowChartProcess">
            <a:avLst/>
          </a:prstGeom>
          <a:solidFill>
            <a:schemeClr val="tx2">
              <a:lumMod val="60000"/>
              <a:lumOff val="40000"/>
              <a:alpha val="20000"/>
            </a:schemeClr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outerShdw blurRad="50800" dist="38100" dir="8100000" algn="tr" rotWithShape="0">
              <a:schemeClr val="bg1">
                <a:alpha val="40000"/>
              </a:schemeClr>
            </a:outerShdw>
            <a:softEdge rad="127000"/>
          </a:effectLst>
          <a:scene3d>
            <a:camera prst="orthographicFront"/>
            <a:lightRig rig="threePt" dir="t"/>
          </a:scene3d>
          <a:sp3d prstMaterial="softEdge"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2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2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В день донации взять с собой документы и хорошее настроение </a:t>
            </a:r>
            <a:r>
              <a:rPr lang="ru-RU" sz="2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</a:t>
            </a:r>
          </a:p>
          <a:p>
            <a:endParaRPr lang="ru-RU" sz="22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r>
              <a:rPr lang="ru-RU" sz="2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6. Испытывать позитивные эмоции от сделанного полезного дела</a:t>
            </a:r>
            <a:r>
              <a:rPr lang="ru-RU" sz="2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9D060C1-BDA8-4977-8D28-B646029779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53" y="1279780"/>
            <a:ext cx="3127519" cy="56088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1" name="Рукописный ввод 10">
                <a:extLst>
                  <a:ext uri="{FF2B5EF4-FFF2-40B4-BE49-F238E27FC236}">
                    <a16:creationId xmlns:a16="http://schemas.microsoft.com/office/drawing/2014/main" id="{970CBA75-748C-477D-8AC2-05FB3F366469}"/>
                  </a:ext>
                </a:extLst>
              </p14:cNvPr>
              <p14:cNvContentPartPr/>
              <p14:nvPr/>
            </p14:nvContentPartPr>
            <p14:xfrm>
              <a:off x="8332572" y="2049979"/>
              <a:ext cx="360" cy="360"/>
            </p14:xfrm>
          </p:contentPart>
        </mc:Choice>
        <mc:Fallback xmlns="">
          <p:pic>
            <p:nvPicPr>
              <p:cNvPr id="11" name="Рукописный ввод 10">
                <a:extLst>
                  <a:ext uri="{FF2B5EF4-FFF2-40B4-BE49-F238E27FC236}">
                    <a16:creationId xmlns:a16="http://schemas.microsoft.com/office/drawing/2014/main" id="{970CBA75-748C-477D-8AC2-05FB3F36646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323572" y="2040979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15" name="Блок-схема: процесс 14">
            <a:extLst>
              <a:ext uri="{FF2B5EF4-FFF2-40B4-BE49-F238E27FC236}">
                <a16:creationId xmlns:a16="http://schemas.microsoft.com/office/drawing/2014/main" id="{7C63EE50-A0EF-4EB4-BA21-9C2145EA1CD7}"/>
              </a:ext>
            </a:extLst>
          </p:cNvPr>
          <p:cNvSpPr/>
          <p:nvPr/>
        </p:nvSpPr>
        <p:spPr>
          <a:xfrm>
            <a:off x="3762261" y="1840661"/>
            <a:ext cx="7716976" cy="4714027"/>
          </a:xfrm>
          <a:prstGeom prst="flowChartProcess">
            <a:avLst/>
          </a:prstGeom>
          <a:solidFill>
            <a:schemeClr val="tx2">
              <a:lumMod val="60000"/>
              <a:lumOff val="40000"/>
              <a:alpha val="20000"/>
            </a:schemeClr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outerShdw blurRad="50800" dist="38100" dir="8100000" algn="tr" rotWithShape="0">
              <a:schemeClr val="bg1">
                <a:alpha val="40000"/>
              </a:schemeClr>
            </a:outerShdw>
            <a:softEdge rad="127000"/>
          </a:effectLst>
          <a:scene3d>
            <a:camera prst="orthographicFront"/>
            <a:lightRig rig="threePt" dir="t"/>
          </a:scene3d>
          <a:sp3d prstMaterial="softEdge"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👆 </a:t>
            </a:r>
            <a:r>
              <a:rPr lang="ru-RU" b="1" dirty="0">
                <a:solidFill>
                  <a:srgbClr val="A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паспорт гражданина Республики Беларусь;</a:t>
            </a:r>
          </a:p>
          <a:p>
            <a:r>
              <a:rPr lang="ru-RU" b="1" dirty="0">
                <a:solidFill>
                  <a:srgbClr val="A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👆военный билет (для военнообязанных перед первой донацией крови, ее компонентов);</a:t>
            </a:r>
          </a:p>
          <a:p>
            <a:r>
              <a:rPr lang="ru-RU" b="1" dirty="0">
                <a:solidFill>
                  <a:srgbClr val="A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👆выписку из медицинских документов на бумажном и (или) электронном носителе, выданную амбулаторно-поликлинической организацией здравоохранения по месту жительства (месту пребывания), а при наличии ведомственных организаций здравоохранения – по месту работы (учебы, службы) – перед первой донацией крови и ее компонентов, а в дальнейшем – 1 раз в 12 месяцев;</a:t>
            </a:r>
          </a:p>
          <a:p>
            <a:r>
              <a:rPr lang="ru-RU" b="1" dirty="0">
                <a:solidFill>
                  <a:srgbClr val="A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👆результаты осмотра врачом-гинекологом (для женщин) – перед первой донацией крови и ее компонентов, а в дальнейшем – 1 раз в 12 месяцев;</a:t>
            </a:r>
          </a:p>
          <a:p>
            <a:r>
              <a:rPr lang="ru-RU" b="1" dirty="0">
                <a:solidFill>
                  <a:srgbClr val="A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👆результаты флюорографического (рентгенологического) исследования органов грудной клетки – перед первой донацией крови и ее компонентов, а в дальнейшем – 1 раз в 12 месяцев. </a:t>
            </a:r>
          </a:p>
        </p:txBody>
      </p:sp>
    </p:spTree>
    <p:extLst>
      <p:ext uri="{BB962C8B-B14F-4D97-AF65-F5344CB8AC3E}">
        <p14:creationId xmlns:p14="http://schemas.microsoft.com/office/powerpoint/2010/main" val="23148206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4BC0A5A-B3FF-4D40-A696-CE4C8DAC9A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59566" y="366547"/>
            <a:ext cx="11198949" cy="14244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BA741E7-494C-4966-B7D9-5E1C4F58BC29}"/>
              </a:ext>
            </a:extLst>
          </p:cNvPr>
          <p:cNvSpPr txBox="1"/>
          <p:nvPr/>
        </p:nvSpPr>
        <p:spPr>
          <a:xfrm>
            <a:off x="3319975" y="540186"/>
            <a:ext cx="8538539" cy="1077218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AC0000"/>
                </a:solidFill>
                <a:effectLst>
                  <a:outerShdw blurRad="50800" dist="38100" dir="8100000" algn="tr" rotWithShape="0">
                    <a:srgbClr val="AC0000">
                      <a:alpha val="40000"/>
                    </a:srgbClr>
                  </a:outerShdw>
                </a:effectLst>
              </a:rPr>
              <a:t>РЕКОМЕНДАЦИИ ПО РАЦИОНУ ПИТАНИЯ  </a:t>
            </a:r>
          </a:p>
          <a:p>
            <a:pPr algn="ctr"/>
            <a:r>
              <a:rPr lang="ru-RU" sz="3200" b="1" dirty="0">
                <a:solidFill>
                  <a:srgbClr val="AC0000"/>
                </a:solidFill>
                <a:effectLst>
                  <a:outerShdw blurRad="50800" dist="38100" dir="8100000" algn="tr" rotWithShape="0">
                    <a:srgbClr val="AC0000">
                      <a:alpha val="40000"/>
                    </a:srgbClr>
                  </a:outerShdw>
                </a:effectLst>
              </a:rPr>
              <a:t>ДО ДОНАЦИИ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9D060C1-BDA8-4977-8D28-B646029779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1289" y="1298601"/>
            <a:ext cx="3127519" cy="56088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0" name="Блок-схема: процесс 9">
            <a:extLst>
              <a:ext uri="{FF2B5EF4-FFF2-40B4-BE49-F238E27FC236}">
                <a16:creationId xmlns:a16="http://schemas.microsoft.com/office/drawing/2014/main" id="{6953CC79-914E-409D-83E6-F103B20CAB7B}"/>
              </a:ext>
            </a:extLst>
          </p:cNvPr>
          <p:cNvSpPr/>
          <p:nvPr/>
        </p:nvSpPr>
        <p:spPr>
          <a:xfrm>
            <a:off x="244712" y="2041010"/>
            <a:ext cx="3682246" cy="2093087"/>
          </a:xfrm>
          <a:prstGeom prst="flowChartProcess">
            <a:avLst/>
          </a:prstGeom>
          <a:solidFill>
            <a:schemeClr val="tx2">
              <a:lumMod val="60000"/>
              <a:lumOff val="40000"/>
              <a:alpha val="20000"/>
            </a:schemeClr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outerShdw blurRad="50800" dist="25400" dir="8100000" sx="97000" sy="97000" algn="tr" rotWithShape="0">
              <a:schemeClr val="bg1">
                <a:alpha val="40000"/>
              </a:schemeClr>
            </a:outerShdw>
            <a:softEdge rad="635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Накануне и в день донации исключить из рациона питания </a:t>
            </a:r>
            <a:r>
              <a:rPr lang="ru-RU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жирную, жареную, острую, копченую пищу, молочные продукты, яйца, масло, бананы, цитрусовые, орехи</a:t>
            </a:r>
          </a:p>
        </p:txBody>
      </p:sp>
      <p:sp>
        <p:nvSpPr>
          <p:cNvPr id="15" name="Блок-схема: процесс 14">
            <a:extLst>
              <a:ext uri="{FF2B5EF4-FFF2-40B4-BE49-F238E27FC236}">
                <a16:creationId xmlns:a16="http://schemas.microsoft.com/office/drawing/2014/main" id="{755941CE-F923-44E2-A46A-D0609FEDC68A}"/>
              </a:ext>
            </a:extLst>
          </p:cNvPr>
          <p:cNvSpPr/>
          <p:nvPr/>
        </p:nvSpPr>
        <p:spPr>
          <a:xfrm>
            <a:off x="244712" y="4276577"/>
            <a:ext cx="3682246" cy="2214875"/>
          </a:xfrm>
          <a:prstGeom prst="flowChartProcess">
            <a:avLst/>
          </a:prstGeom>
          <a:solidFill>
            <a:schemeClr val="tx2">
              <a:lumMod val="60000"/>
              <a:lumOff val="40000"/>
              <a:alpha val="20000"/>
            </a:schemeClr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outerShdw blurRad="50800" dist="25400" dir="8100000" sx="97000" sy="97000" algn="tr" rotWithShape="0">
              <a:schemeClr val="bg1">
                <a:alpha val="40000"/>
              </a:schemeClr>
            </a:outerShdw>
            <a:softEdge rad="635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двое суток до донации </a:t>
            </a:r>
            <a:r>
              <a:rPr lang="ru-RU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воздержаться</a:t>
            </a:r>
            <a:r>
              <a:rPr lang="ru-RU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от употребления алкогольных, слабоалкогольных напитков и пива, </a:t>
            </a:r>
          </a:p>
          <a:p>
            <a:pPr algn="ctr"/>
            <a:r>
              <a:rPr lang="ru-RU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два часа – от курения</a:t>
            </a:r>
          </a:p>
        </p:txBody>
      </p:sp>
      <p:sp>
        <p:nvSpPr>
          <p:cNvPr id="16" name="Блок-схема: процесс 15">
            <a:extLst>
              <a:ext uri="{FF2B5EF4-FFF2-40B4-BE49-F238E27FC236}">
                <a16:creationId xmlns:a16="http://schemas.microsoft.com/office/drawing/2014/main" id="{E4D0C873-A3B6-4F80-99D9-02BB6CA08732}"/>
              </a:ext>
            </a:extLst>
          </p:cNvPr>
          <p:cNvSpPr/>
          <p:nvPr/>
        </p:nvSpPr>
        <p:spPr>
          <a:xfrm>
            <a:off x="7897865" y="2108809"/>
            <a:ext cx="4049423" cy="1365455"/>
          </a:xfrm>
          <a:prstGeom prst="flowChartProcess">
            <a:avLst/>
          </a:prstGeom>
          <a:solidFill>
            <a:schemeClr val="tx2">
              <a:lumMod val="60000"/>
              <a:lumOff val="40000"/>
              <a:alpha val="20000"/>
            </a:schemeClr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outerShdw blurRad="50800" dist="25400" dir="8100000" sx="97000" sy="97000" algn="tr" rotWithShape="0">
              <a:schemeClr val="bg1">
                <a:alpha val="40000"/>
              </a:schemeClr>
            </a:outerShdw>
            <a:softEdge rad="635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«На голодный желудок» проходить процедуру донации КАТЕГОРИЧЕСКИ </a:t>
            </a:r>
          </a:p>
          <a:p>
            <a:pPr algn="ctr"/>
            <a:r>
              <a:rPr lang="ru-RU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рекомендуется</a:t>
            </a:r>
          </a:p>
        </p:txBody>
      </p:sp>
      <p:sp>
        <p:nvSpPr>
          <p:cNvPr id="18" name="Блок-схема: процесс 17">
            <a:extLst>
              <a:ext uri="{FF2B5EF4-FFF2-40B4-BE49-F238E27FC236}">
                <a16:creationId xmlns:a16="http://schemas.microsoft.com/office/drawing/2014/main" id="{43E48188-60CA-4DA4-BF24-9F4E9B1AFF96}"/>
              </a:ext>
            </a:extLst>
          </p:cNvPr>
          <p:cNvSpPr/>
          <p:nvPr/>
        </p:nvSpPr>
        <p:spPr>
          <a:xfrm>
            <a:off x="7897865" y="3569980"/>
            <a:ext cx="4049424" cy="2921472"/>
          </a:xfrm>
          <a:prstGeom prst="flowChartProcess">
            <a:avLst/>
          </a:prstGeom>
          <a:solidFill>
            <a:schemeClr val="tx2">
              <a:lumMod val="60000"/>
              <a:lumOff val="40000"/>
              <a:alpha val="20000"/>
            </a:schemeClr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outerShdw blurRad="50800" dist="25400" dir="8100000" sx="97000" sy="97000" algn="tr" rotWithShape="0">
              <a:schemeClr val="bg1">
                <a:alpha val="40000"/>
              </a:schemeClr>
            </a:outerShdw>
            <a:softEdge rad="635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Утром в день донации «легко» позавтракать (</a:t>
            </a:r>
            <a:r>
              <a:rPr lang="ru-RU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сладкий чай, варенье, хлеб</a:t>
            </a:r>
            <a:r>
              <a:rPr lang="ru-RU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сухари, сушки, </a:t>
            </a:r>
            <a:r>
              <a:rPr lang="ru-RU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отварные крупы, макароны на воде </a:t>
            </a:r>
            <a:r>
              <a:rPr lang="ru-RU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без масла</a:t>
            </a:r>
            <a:r>
              <a:rPr lang="ru-RU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рыба, приготовленная на пару</a:t>
            </a:r>
            <a:r>
              <a:rPr lang="ru-RU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соки, морсы, компоты, минеральная вода, </a:t>
            </a:r>
            <a:r>
              <a:rPr lang="ru-RU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овощи</a:t>
            </a:r>
            <a:r>
              <a:rPr lang="ru-RU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фрукты (за исключением цитрусовых и бананов)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378CC42-8552-4587-B7E0-3E9F96E49A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6401" y="2015084"/>
            <a:ext cx="3192843" cy="2093086"/>
          </a:xfrm>
          <a:prstGeom prst="rect">
            <a:avLst/>
          </a:prstGeom>
        </p:spPr>
      </p:pic>
      <p:sp>
        <p:nvSpPr>
          <p:cNvPr id="19" name="Блок-схема: процесс 18">
            <a:extLst>
              <a:ext uri="{FF2B5EF4-FFF2-40B4-BE49-F238E27FC236}">
                <a16:creationId xmlns:a16="http://schemas.microsoft.com/office/drawing/2014/main" id="{D7063555-87D3-4E1B-82FF-557F2A90D2D8}"/>
              </a:ext>
            </a:extLst>
          </p:cNvPr>
          <p:cNvSpPr/>
          <p:nvPr/>
        </p:nvSpPr>
        <p:spPr>
          <a:xfrm>
            <a:off x="4139391" y="4450217"/>
            <a:ext cx="3682246" cy="2041235"/>
          </a:xfrm>
          <a:prstGeom prst="flowChartProcess">
            <a:avLst/>
          </a:prstGeom>
          <a:solidFill>
            <a:schemeClr val="tx2">
              <a:lumMod val="60000"/>
              <a:lumOff val="40000"/>
              <a:alpha val="20000"/>
            </a:schemeClr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outerShdw blurRad="50800" dist="25400" dir="8100000" sx="97000" sy="97000" algn="tr" rotWithShape="0">
              <a:schemeClr val="bg1">
                <a:alpha val="40000"/>
              </a:schemeClr>
            </a:outerShdw>
            <a:softEdge rad="635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err="1">
                <a:solidFill>
                  <a:srgbClr val="00206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Хилез</a:t>
            </a:r>
            <a:r>
              <a:rPr lang="ru-RU" b="1" i="1" dirty="0">
                <a:solidFill>
                  <a:srgbClr val="00206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– это следствие физиологического дисбаланса в организме, объясняющееся критичным возрастанием жировых элементов в составе крови.</a:t>
            </a:r>
          </a:p>
        </p:txBody>
      </p:sp>
    </p:spTree>
    <p:extLst>
      <p:ext uri="{BB962C8B-B14F-4D97-AF65-F5344CB8AC3E}">
        <p14:creationId xmlns:p14="http://schemas.microsoft.com/office/powerpoint/2010/main" val="3930674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 animBg="1"/>
      <p:bldP spid="16" grpId="0" animBg="1"/>
      <p:bldP spid="18" grpId="0" animBg="1"/>
      <p:bldP spid="1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4BC0A5A-B3FF-4D40-A696-CE4C8DAC9A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59566" y="366547"/>
            <a:ext cx="11198949" cy="14244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BA741E7-494C-4966-B7D9-5E1C4F58BC29}"/>
              </a:ext>
            </a:extLst>
          </p:cNvPr>
          <p:cNvSpPr txBox="1"/>
          <p:nvPr/>
        </p:nvSpPr>
        <p:spPr>
          <a:xfrm>
            <a:off x="3319975" y="540186"/>
            <a:ext cx="8538539" cy="1077218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AC0000"/>
                </a:solidFill>
                <a:effectLst>
                  <a:outerShdw blurRad="50800" dist="38100" dir="8100000" algn="tr" rotWithShape="0">
                    <a:srgbClr val="AC0000">
                      <a:alpha val="40000"/>
                    </a:srgbClr>
                  </a:outerShdw>
                </a:effectLst>
              </a:rPr>
              <a:t>РЕКОМЕНДАЦИИ ПО РАЦИОНУ ПИТАНИЯ ПОСЛЕ ДОНАЦИИ</a:t>
            </a:r>
          </a:p>
        </p:txBody>
      </p:sp>
      <p:sp>
        <p:nvSpPr>
          <p:cNvPr id="13" name="Блок-схема: процесс 12">
            <a:extLst>
              <a:ext uri="{FF2B5EF4-FFF2-40B4-BE49-F238E27FC236}">
                <a16:creationId xmlns:a16="http://schemas.microsoft.com/office/drawing/2014/main" id="{328AD34F-1116-4E96-85DB-E7458C5C5264}"/>
              </a:ext>
            </a:extLst>
          </p:cNvPr>
          <p:cNvSpPr/>
          <p:nvPr/>
        </p:nvSpPr>
        <p:spPr>
          <a:xfrm>
            <a:off x="652013" y="1964684"/>
            <a:ext cx="11284699" cy="1017668"/>
          </a:xfrm>
          <a:prstGeom prst="flowChartProcess">
            <a:avLst/>
          </a:prstGeom>
          <a:solidFill>
            <a:schemeClr val="tx2">
              <a:lumMod val="60000"/>
              <a:lumOff val="40000"/>
              <a:alpha val="20000"/>
            </a:schemeClr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outerShdw blurRad="50800" dist="25400" dir="8100000" sx="97000" sy="97000" algn="tr" rotWithShape="0">
              <a:schemeClr val="bg1">
                <a:alpha val="40000"/>
              </a:schemeClr>
            </a:outerShdw>
            <a:softEdge rad="635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скорейшего и полноценного восстановления состава крови донору рекомендуется употребление продуктов, содержащих:</a:t>
            </a:r>
          </a:p>
          <a:p>
            <a:pPr algn="ctr"/>
            <a:endParaRPr lang="ru-RU" sz="22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9D060C1-BDA8-4977-8D28-B646029779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1289" y="1298601"/>
            <a:ext cx="3127519" cy="56088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85AECB8-3968-4812-8E1F-8057E7C6E8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023" y="3261402"/>
            <a:ext cx="3169953" cy="3312730"/>
          </a:xfrm>
          <a:prstGeom prst="rect">
            <a:avLst/>
          </a:prstGeom>
        </p:spPr>
      </p:pic>
      <p:sp>
        <p:nvSpPr>
          <p:cNvPr id="10" name="Блок-схема: процесс 9">
            <a:extLst>
              <a:ext uri="{FF2B5EF4-FFF2-40B4-BE49-F238E27FC236}">
                <a16:creationId xmlns:a16="http://schemas.microsoft.com/office/drawing/2014/main" id="{6953CC79-914E-409D-83E6-F103B20CAB7B}"/>
              </a:ext>
            </a:extLst>
          </p:cNvPr>
          <p:cNvSpPr/>
          <p:nvPr/>
        </p:nvSpPr>
        <p:spPr>
          <a:xfrm>
            <a:off x="622468" y="3087554"/>
            <a:ext cx="3682246" cy="2847922"/>
          </a:xfrm>
          <a:prstGeom prst="flowChartProcess">
            <a:avLst/>
          </a:prstGeom>
          <a:solidFill>
            <a:schemeClr val="tx2">
              <a:lumMod val="60000"/>
              <a:lumOff val="40000"/>
              <a:alpha val="20000"/>
            </a:schemeClr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outerShdw blurRad="50800" dist="25400" dir="8100000" sx="97000" sy="97000" algn="tr" rotWithShape="0">
              <a:schemeClr val="bg1">
                <a:alpha val="40000"/>
              </a:schemeClr>
            </a:outerShdw>
            <a:softEdge rad="635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Белки:</a:t>
            </a:r>
          </a:p>
          <a:p>
            <a:r>
              <a:rPr lang="ru-RU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молоко и молочные продукты — кефир, сметана, творог, сыры (животные белки),</a:t>
            </a:r>
          </a:p>
          <a:p>
            <a:pPr algn="ctr"/>
            <a:r>
              <a:rPr lang="ru-RU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мясо и мясные продукты, птица, яйцо, рыба и морепродукты (животные белки),</a:t>
            </a:r>
            <a:r>
              <a:rPr lang="en-US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фасоль, горох, соя, чечевица, кукуруза (растительные белки).</a:t>
            </a:r>
          </a:p>
        </p:txBody>
      </p:sp>
      <p:sp>
        <p:nvSpPr>
          <p:cNvPr id="15" name="Блок-схема: процесс 14">
            <a:extLst>
              <a:ext uri="{FF2B5EF4-FFF2-40B4-BE49-F238E27FC236}">
                <a16:creationId xmlns:a16="http://schemas.microsoft.com/office/drawing/2014/main" id="{755941CE-F923-44E2-A46A-D0609FEDC68A}"/>
              </a:ext>
            </a:extLst>
          </p:cNvPr>
          <p:cNvSpPr/>
          <p:nvPr/>
        </p:nvSpPr>
        <p:spPr>
          <a:xfrm>
            <a:off x="7887286" y="3033480"/>
            <a:ext cx="4049424" cy="1988686"/>
          </a:xfrm>
          <a:prstGeom prst="flowChartProcess">
            <a:avLst/>
          </a:prstGeom>
          <a:solidFill>
            <a:schemeClr val="tx2">
              <a:lumMod val="60000"/>
              <a:lumOff val="40000"/>
              <a:alpha val="20000"/>
            </a:schemeClr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outerShdw blurRad="50800" dist="25400" dir="8100000" sx="97000" sy="97000" algn="tr" rotWithShape="0">
              <a:schemeClr val="bg1">
                <a:alpha val="40000"/>
              </a:schemeClr>
            </a:outerShdw>
            <a:softEdge rad="635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Железо:</a:t>
            </a:r>
          </a:p>
          <a:p>
            <a:pPr algn="ctr"/>
            <a:endParaRPr lang="en-US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гречка, чечевица, петрушка,</a:t>
            </a:r>
            <a:r>
              <a:rPr lang="en-US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шпинат,</a:t>
            </a:r>
            <a:r>
              <a:rPr lang="en-US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яблоки, гранат, мясо (говядина,</a:t>
            </a:r>
            <a:r>
              <a:rPr lang="en-US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курица, телятина, индейка) и субпродукты (печень и сердце).</a:t>
            </a:r>
          </a:p>
        </p:txBody>
      </p:sp>
      <p:sp>
        <p:nvSpPr>
          <p:cNvPr id="16" name="Блок-схема: процесс 15">
            <a:extLst>
              <a:ext uri="{FF2B5EF4-FFF2-40B4-BE49-F238E27FC236}">
                <a16:creationId xmlns:a16="http://schemas.microsoft.com/office/drawing/2014/main" id="{E4D0C873-A3B6-4F80-99D9-02BB6CA08732}"/>
              </a:ext>
            </a:extLst>
          </p:cNvPr>
          <p:cNvSpPr/>
          <p:nvPr/>
        </p:nvSpPr>
        <p:spPr>
          <a:xfrm>
            <a:off x="622468" y="5935476"/>
            <a:ext cx="3682246" cy="866800"/>
          </a:xfrm>
          <a:prstGeom prst="flowChartProcess">
            <a:avLst/>
          </a:prstGeom>
          <a:solidFill>
            <a:schemeClr val="tx2">
              <a:lumMod val="60000"/>
              <a:lumOff val="40000"/>
              <a:alpha val="20000"/>
            </a:schemeClr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outerShdw blurRad="50800" dist="25400" dir="8100000" sx="97000" sy="97000" algn="tr" rotWithShape="0">
              <a:schemeClr val="bg1">
                <a:alpha val="40000"/>
              </a:schemeClr>
            </a:outerShdw>
            <a:softEdge rad="635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Кальций:</a:t>
            </a:r>
          </a:p>
          <a:p>
            <a:pPr algn="ctr"/>
            <a:r>
              <a:rPr lang="ru-RU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сыр,</a:t>
            </a:r>
            <a:r>
              <a:rPr lang="en-US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творог,</a:t>
            </a:r>
            <a:r>
              <a:rPr lang="en-US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яйца,</a:t>
            </a:r>
            <a:r>
              <a:rPr lang="en-US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рыба,</a:t>
            </a:r>
            <a:r>
              <a:rPr lang="en-US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кунжут.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1F5CAE4-285C-41AC-94F1-4971B40318B2}"/>
              </a:ext>
            </a:extLst>
          </p:cNvPr>
          <p:cNvSpPr txBox="1"/>
          <p:nvPr/>
        </p:nvSpPr>
        <p:spPr>
          <a:xfrm>
            <a:off x="5490728" y="4338089"/>
            <a:ext cx="121054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highlight>
                  <a:srgbClr val="AC0000"/>
                </a:highlight>
                <a:latin typeface="Algerian" panose="04020705040A02060702" pitchFamily="82" charset="0"/>
              </a:rPr>
              <a:t>FE</a:t>
            </a:r>
            <a:endParaRPr lang="ru-RU" sz="4800" dirty="0">
              <a:solidFill>
                <a:schemeClr val="bg1"/>
              </a:solidFill>
              <a:highlight>
                <a:srgbClr val="AC0000"/>
              </a:highlight>
            </a:endParaRPr>
          </a:p>
        </p:txBody>
      </p:sp>
      <p:sp>
        <p:nvSpPr>
          <p:cNvPr id="18" name="Блок-схема: процесс 17">
            <a:extLst>
              <a:ext uri="{FF2B5EF4-FFF2-40B4-BE49-F238E27FC236}">
                <a16:creationId xmlns:a16="http://schemas.microsoft.com/office/drawing/2014/main" id="{43E48188-60CA-4DA4-BF24-9F4E9B1AFF96}"/>
              </a:ext>
            </a:extLst>
          </p:cNvPr>
          <p:cNvSpPr/>
          <p:nvPr/>
        </p:nvSpPr>
        <p:spPr>
          <a:xfrm>
            <a:off x="7887288" y="5169086"/>
            <a:ext cx="4049424" cy="1633190"/>
          </a:xfrm>
          <a:prstGeom prst="flowChartProcess">
            <a:avLst/>
          </a:prstGeom>
          <a:solidFill>
            <a:schemeClr val="tx2">
              <a:lumMod val="60000"/>
              <a:lumOff val="40000"/>
              <a:alpha val="20000"/>
            </a:schemeClr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outerShdw blurRad="50800" dist="25400" dir="8100000" sx="97000" sy="97000" algn="tr" rotWithShape="0">
              <a:schemeClr val="bg1">
                <a:alpha val="40000"/>
              </a:schemeClr>
            </a:outerShdw>
            <a:softEdge rad="635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!!! После донации выпивайте не менее </a:t>
            </a:r>
            <a:r>
              <a:rPr lang="ru-RU" i="1" dirty="0">
                <a:solidFill>
                  <a:srgbClr val="002060"/>
                </a:solidFill>
                <a:highlight>
                  <a:srgbClr val="00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двух литров жидкости</a:t>
            </a:r>
            <a:r>
              <a:rPr lang="ru-RU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день: соки, воду, некрепкий чай. Употребление алкоголя не рекомендуется.</a:t>
            </a:r>
          </a:p>
        </p:txBody>
      </p:sp>
    </p:spTree>
    <p:extLst>
      <p:ext uri="{BB962C8B-B14F-4D97-AF65-F5344CB8AC3E}">
        <p14:creationId xmlns:p14="http://schemas.microsoft.com/office/powerpoint/2010/main" val="16561463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4BC0A5A-B3FF-4D40-A696-CE4C8DAC9A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59566" y="366547"/>
            <a:ext cx="11198949" cy="14244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BA741E7-494C-4966-B7D9-5E1C4F58BC29}"/>
              </a:ext>
            </a:extLst>
          </p:cNvPr>
          <p:cNvSpPr txBox="1"/>
          <p:nvPr/>
        </p:nvSpPr>
        <p:spPr>
          <a:xfrm>
            <a:off x="4185592" y="540186"/>
            <a:ext cx="5456420" cy="1077218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AC0000"/>
                </a:solidFill>
                <a:effectLst>
                  <a:outerShdw blurRad="50800" dist="38100" dir="8100000" algn="tr" rotWithShape="0">
                    <a:srgbClr val="AC0000">
                      <a:alpha val="40000"/>
                    </a:srgbClr>
                  </a:outerShdw>
                </a:effectLst>
              </a:rPr>
              <a:t>КАК ПРОХОДИТ </a:t>
            </a:r>
          </a:p>
          <a:p>
            <a:pPr algn="ctr"/>
            <a:r>
              <a:rPr lang="ru-RU" sz="3200" b="1" dirty="0">
                <a:solidFill>
                  <a:srgbClr val="AC0000"/>
                </a:solidFill>
                <a:effectLst>
                  <a:outerShdw blurRad="50800" dist="38100" dir="8100000" algn="tr" rotWithShape="0">
                    <a:srgbClr val="AC0000">
                      <a:alpha val="40000"/>
                    </a:srgbClr>
                  </a:outerShdw>
                </a:effectLst>
              </a:rPr>
              <a:t>ДЕНЬ ДОНОРА?</a:t>
            </a:r>
          </a:p>
        </p:txBody>
      </p:sp>
      <p:sp>
        <p:nvSpPr>
          <p:cNvPr id="13" name="Блок-схема: процесс 12">
            <a:extLst>
              <a:ext uri="{FF2B5EF4-FFF2-40B4-BE49-F238E27FC236}">
                <a16:creationId xmlns:a16="http://schemas.microsoft.com/office/drawing/2014/main" id="{328AD34F-1116-4E96-85DB-E7458C5C5264}"/>
              </a:ext>
            </a:extLst>
          </p:cNvPr>
          <p:cNvSpPr/>
          <p:nvPr/>
        </p:nvSpPr>
        <p:spPr>
          <a:xfrm>
            <a:off x="652014" y="2112071"/>
            <a:ext cx="6691322" cy="4598217"/>
          </a:xfrm>
          <a:prstGeom prst="flowChartProcess">
            <a:avLst/>
          </a:prstGeom>
          <a:solidFill>
            <a:schemeClr val="tx2">
              <a:lumMod val="60000"/>
              <a:lumOff val="40000"/>
              <a:alpha val="20000"/>
            </a:schemeClr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outerShdw blurRad="50800" dist="25400" dir="8100000" sx="97000" sy="97000" algn="tr" rotWithShape="0">
              <a:schemeClr val="bg1">
                <a:alpha val="40000"/>
              </a:schemeClr>
            </a:outerShdw>
            <a:softEdge rad="635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Донор заполняет анкету о состоянии здоровья.</a:t>
            </a:r>
          </a:p>
          <a:p>
            <a:r>
              <a:rPr lang="ru-RU" sz="2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Сдает анализ крови.</a:t>
            </a:r>
          </a:p>
          <a:p>
            <a:r>
              <a:rPr lang="ru-RU" sz="2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Проходит осмотр у врача-терапевта</a:t>
            </a:r>
          </a:p>
          <a:p>
            <a:r>
              <a:rPr lang="ru-RU" sz="2200" i="1" dirty="0">
                <a:solidFill>
                  <a:srgbClr val="A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(врач оценивает анализ крови и принимает решение о допуске донора к донации)</a:t>
            </a:r>
            <a:r>
              <a:rPr lang="ru-RU" sz="2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ru-RU" sz="2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При положительном решении донор следует в буфет и получает паек </a:t>
            </a:r>
            <a:r>
              <a:rPr lang="ru-RU" sz="2200" i="1" dirty="0">
                <a:solidFill>
                  <a:srgbClr val="A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(бесплатное питание)</a:t>
            </a:r>
            <a:r>
              <a:rPr lang="ru-RU" sz="2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r>
              <a:rPr lang="ru-RU" sz="2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Далее следует сама процедура сдачи крови;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9D060C1-BDA8-4977-8D28-B646029779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1289" y="1298601"/>
            <a:ext cx="3127519" cy="56088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1" name="Блок-схема: процесс 10">
            <a:extLst>
              <a:ext uri="{FF2B5EF4-FFF2-40B4-BE49-F238E27FC236}">
                <a16:creationId xmlns:a16="http://schemas.microsoft.com/office/drawing/2014/main" id="{F5B237E0-BF1C-4C72-A8CE-21388272F3F2}"/>
              </a:ext>
            </a:extLst>
          </p:cNvPr>
          <p:cNvSpPr/>
          <p:nvPr/>
        </p:nvSpPr>
        <p:spPr>
          <a:xfrm>
            <a:off x="7512148" y="2208397"/>
            <a:ext cx="4346366" cy="2039213"/>
          </a:xfrm>
          <a:prstGeom prst="flowChartProcess">
            <a:avLst/>
          </a:prstGeom>
          <a:solidFill>
            <a:schemeClr val="tx2">
              <a:lumMod val="60000"/>
              <a:lumOff val="40000"/>
              <a:alpha val="20000"/>
            </a:schemeClr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outerShdw blurRad="50800" dist="25400" dir="8100000" sx="97000" sy="97000" algn="tr" rotWithShape="0">
              <a:schemeClr val="bg1">
                <a:alpha val="40000"/>
              </a:schemeClr>
            </a:outerShdw>
            <a:softEdge rad="635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После процедуры</a:t>
            </a:r>
          </a:p>
          <a:p>
            <a:pPr algn="ctr"/>
            <a:r>
              <a:rPr lang="ru-RU" sz="28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донор получает справку и </a:t>
            </a:r>
          </a:p>
          <a:p>
            <a:pPr algn="ctr"/>
            <a:r>
              <a:rPr lang="ru-RU" sz="28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денежную компенсацию.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96F6BAF-06D1-4BE8-A8BC-719F908C7E2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0395" y="4357429"/>
            <a:ext cx="3095855" cy="145250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2929396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4BC0A5A-B3FF-4D40-A696-CE4C8DAC9A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59566" y="366547"/>
            <a:ext cx="11198949" cy="14244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BA741E7-494C-4966-B7D9-5E1C4F58BC29}"/>
              </a:ext>
            </a:extLst>
          </p:cNvPr>
          <p:cNvSpPr txBox="1"/>
          <p:nvPr/>
        </p:nvSpPr>
        <p:spPr>
          <a:xfrm>
            <a:off x="4185592" y="540186"/>
            <a:ext cx="5456420" cy="156966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AC0000"/>
                </a:solidFill>
                <a:effectLst>
                  <a:outerShdw blurRad="50800" dist="38100" dir="8100000" algn="tr" rotWithShape="0">
                    <a:srgbClr val="AC0000">
                      <a:alpha val="40000"/>
                    </a:srgbClr>
                  </a:outerShdw>
                </a:effectLst>
              </a:rPr>
              <a:t>КАК ПРОХОДИТ </a:t>
            </a:r>
          </a:p>
          <a:p>
            <a:pPr algn="ctr"/>
            <a:r>
              <a:rPr lang="ru-RU" sz="3200" b="1" dirty="0">
                <a:solidFill>
                  <a:srgbClr val="AC0000"/>
                </a:solidFill>
                <a:effectLst>
                  <a:outerShdw blurRad="50800" dist="38100" dir="8100000" algn="tr" rotWithShape="0">
                    <a:srgbClr val="AC0000">
                      <a:alpha val="40000"/>
                    </a:srgbClr>
                  </a:outerShdw>
                </a:effectLst>
              </a:rPr>
              <a:t>ДЕНЬ ДОНОРА?</a:t>
            </a:r>
          </a:p>
          <a:p>
            <a:pPr algn="ctr"/>
            <a:endParaRPr lang="ru-RU" sz="3200" b="1" dirty="0">
              <a:solidFill>
                <a:srgbClr val="AC0000"/>
              </a:solidFill>
              <a:effectLst>
                <a:outerShdw blurRad="50800" dist="38100" dir="8100000" algn="tr" rotWithShape="0">
                  <a:srgbClr val="AC0000">
                    <a:alpha val="40000"/>
                  </a:srgbClr>
                </a:outerShdw>
              </a:effectLst>
            </a:endParaRPr>
          </a:p>
        </p:txBody>
      </p:sp>
      <p:sp>
        <p:nvSpPr>
          <p:cNvPr id="13" name="Блок-схема: процесс 12">
            <a:extLst>
              <a:ext uri="{FF2B5EF4-FFF2-40B4-BE49-F238E27FC236}">
                <a16:creationId xmlns:a16="http://schemas.microsoft.com/office/drawing/2014/main" id="{328AD34F-1116-4E96-85DB-E7458C5C5264}"/>
              </a:ext>
            </a:extLst>
          </p:cNvPr>
          <p:cNvSpPr/>
          <p:nvPr/>
        </p:nvSpPr>
        <p:spPr>
          <a:xfrm>
            <a:off x="659567" y="2091046"/>
            <a:ext cx="5731296" cy="4619470"/>
          </a:xfrm>
          <a:prstGeom prst="flowChartProcess">
            <a:avLst/>
          </a:prstGeom>
          <a:solidFill>
            <a:schemeClr val="tx2">
              <a:lumMod val="60000"/>
              <a:lumOff val="40000"/>
              <a:alpha val="20000"/>
            </a:schemeClr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outerShdw blurRad="50800" dist="25400" dir="8100000" sx="97000" sy="97000" algn="tr" rotWithShape="0">
              <a:schemeClr val="bg1">
                <a:alpha val="40000"/>
              </a:schemeClr>
            </a:outerShdw>
            <a:softEdge rad="635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ru-RU" sz="2200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Забор крови осуществляется в стерильных условиях, одноразовыми инструментами, в индивидуальный контейнер (</a:t>
            </a:r>
            <a:r>
              <a:rPr lang="ru-RU" sz="2200" i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гемакон</a:t>
            </a:r>
            <a:r>
              <a:rPr lang="ru-RU" sz="2200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для заготовки крови. 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ru-RU" sz="2200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Процедура не превышает 10 минут. 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ru-RU" sz="2200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После отдыха (30 минут</a:t>
            </a:r>
            <a:r>
              <a:rPr lang="ru-RU" sz="2200" b="1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r>
              <a:rPr lang="ru-RU" sz="2200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Вы сможете вернуться к Вашей обычной деятельности. 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9D060C1-BDA8-4977-8D28-B646029779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1289" y="1298601"/>
            <a:ext cx="3127519" cy="56088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7" name="Блок-схема: процесс 6">
            <a:extLst>
              <a:ext uri="{FF2B5EF4-FFF2-40B4-BE49-F238E27FC236}">
                <a16:creationId xmlns:a16="http://schemas.microsoft.com/office/drawing/2014/main" id="{390C92C0-B836-43C8-8BBD-7964639E1788}"/>
              </a:ext>
            </a:extLst>
          </p:cNvPr>
          <p:cNvSpPr/>
          <p:nvPr/>
        </p:nvSpPr>
        <p:spPr>
          <a:xfrm>
            <a:off x="6569613" y="5559398"/>
            <a:ext cx="5288904" cy="1151117"/>
          </a:xfrm>
          <a:prstGeom prst="flowChartProcess">
            <a:avLst/>
          </a:prstGeom>
          <a:solidFill>
            <a:schemeClr val="tx2">
              <a:lumMod val="60000"/>
              <a:lumOff val="40000"/>
              <a:alpha val="20000"/>
            </a:schemeClr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outerShdw blurRad="50800" dist="25400" dir="8100000" sx="97000" sy="97000" algn="tr" rotWithShape="0">
              <a:schemeClr val="bg1">
                <a:alpha val="40000"/>
              </a:schemeClr>
            </a:outerShdw>
            <a:softEdge rad="635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i="1" dirty="0">
                <a:solidFill>
                  <a:srgbClr val="C00000"/>
                </a:solidFill>
                <a:latin typeface="Arial Narrow" panose="020B0606020202030204" pitchFamily="34" charset="0"/>
              </a:rPr>
              <a:t>Стандартная доза крови – 450 мл </a:t>
            </a:r>
          </a:p>
          <a:p>
            <a:pPr algn="ctr"/>
            <a:r>
              <a:rPr lang="ru-RU" sz="2800" b="1" i="1" dirty="0">
                <a:solidFill>
                  <a:srgbClr val="C00000"/>
                </a:solidFill>
                <a:latin typeface="Arial Narrow" panose="020B0606020202030204" pitchFamily="34" charset="0"/>
              </a:rPr>
              <a:t>(+-40 мл  для анализов)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AB31029-2BCB-4C30-B01E-D24BA0FFBF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655" y="2110958"/>
            <a:ext cx="4962820" cy="32930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844195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3">
            <a:extLst>
              <a:ext uri="{FF2B5EF4-FFF2-40B4-BE49-F238E27FC236}">
                <a16:creationId xmlns:a16="http://schemas.microsoft.com/office/drawing/2014/main" id="{0AC0D0F6-CF94-442B-8F3F-8BD7174B0D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97122" y="4823526"/>
            <a:ext cx="4151312" cy="1076695"/>
          </a:xfrm>
          <a:prstGeom prst="rect">
            <a:avLst/>
          </a:prstGeom>
          <a:gradFill rotWithShape="1">
            <a:gsLst>
              <a:gs pos="0">
                <a:srgbClr val="ACCEBD"/>
              </a:gs>
              <a:gs pos="100000">
                <a:srgbClr val="505F57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spcBef>
                <a:spcPct val="50000"/>
              </a:spcBef>
            </a:pPr>
            <a:r>
              <a:rPr lang="ru-RU" altLang="ru-RU" sz="1800" b="1" dirty="0">
                <a:solidFill>
                  <a:schemeClr val="accent1">
                    <a:lumMod val="50000"/>
                  </a:schemeClr>
                </a:solidFill>
              </a:rPr>
              <a:t>                 Кабинеты трансфузиологии БОЗ</a:t>
            </a:r>
          </a:p>
        </p:txBody>
      </p:sp>
      <p:sp>
        <p:nvSpPr>
          <p:cNvPr id="23" name="Rectangle 5">
            <a:extLst>
              <a:ext uri="{FF2B5EF4-FFF2-40B4-BE49-F238E27FC236}">
                <a16:creationId xmlns:a16="http://schemas.microsoft.com/office/drawing/2014/main" id="{ED519758-DBD0-459F-84E1-44FD13F712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04261" y="3813213"/>
            <a:ext cx="4891087" cy="1032599"/>
          </a:xfrm>
          <a:prstGeom prst="rect">
            <a:avLst/>
          </a:prstGeom>
          <a:gradFill rotWithShape="1">
            <a:gsLst>
              <a:gs pos="0">
                <a:srgbClr val="BED25A"/>
              </a:gs>
              <a:gs pos="100000">
                <a:srgbClr val="58612A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ru-RU" altLang="ru-RU" sz="1800" b="1" dirty="0">
                <a:solidFill>
                  <a:schemeClr val="accent1">
                    <a:lumMod val="50000"/>
                  </a:schemeClr>
                </a:solidFill>
              </a:rPr>
              <a:t>                        Отделения (центры) трансфузиологии ОЗ, центр</a:t>
            </a:r>
            <a:br>
              <a:rPr lang="ru-RU" altLang="ru-RU" sz="18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altLang="ru-RU" sz="1800" b="1" dirty="0">
                <a:solidFill>
                  <a:schemeClr val="accent1">
                    <a:lumMod val="50000"/>
                  </a:schemeClr>
                </a:solidFill>
              </a:rPr>
              <a:t>               переливания крови 432 ГВКМЦ </a:t>
            </a:r>
            <a:r>
              <a:rPr lang="ru-RU" altLang="ru-RU" b="1" dirty="0">
                <a:solidFill>
                  <a:schemeClr val="accent1">
                    <a:lumMod val="50000"/>
                  </a:schemeClr>
                </a:solidFill>
              </a:rPr>
              <a:t>ВС РБ</a:t>
            </a:r>
            <a:endParaRPr lang="ru-RU" altLang="ru-RU" sz="1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4" name="Rectangle 4">
            <a:extLst>
              <a:ext uri="{FF2B5EF4-FFF2-40B4-BE49-F238E27FC236}">
                <a16:creationId xmlns:a16="http://schemas.microsoft.com/office/drawing/2014/main" id="{FF5B7A65-74DA-49DC-BFD8-3DEB6946EA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4365" y="2881351"/>
            <a:ext cx="5492750" cy="931862"/>
          </a:xfrm>
          <a:prstGeom prst="rect">
            <a:avLst/>
          </a:prstGeom>
          <a:gradFill rotWithShape="1">
            <a:gsLst>
              <a:gs pos="0">
                <a:srgbClr val="E2E0A0"/>
              </a:gs>
              <a:gs pos="100000">
                <a:srgbClr val="69684A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r>
              <a:rPr lang="ru-RU" altLang="ru-RU" sz="1800" b="1" dirty="0">
                <a:solidFill>
                  <a:schemeClr val="accent1">
                    <a:lumMod val="50000"/>
                  </a:schemeClr>
                </a:solidFill>
              </a:rPr>
              <a:t>                Городские (зональные)</a:t>
            </a:r>
          </a:p>
          <a:p>
            <a:pPr eaLnBrk="1" hangingPunct="1"/>
            <a:r>
              <a:rPr lang="ru-RU" altLang="ru-RU" b="1" dirty="0">
                <a:solidFill>
                  <a:schemeClr val="accent1">
                    <a:lumMod val="50000"/>
                  </a:schemeClr>
                </a:solidFill>
              </a:rPr>
              <a:t>                    </a:t>
            </a:r>
            <a:r>
              <a:rPr lang="ru-RU" altLang="ru-RU" sz="1800" b="1" dirty="0">
                <a:solidFill>
                  <a:schemeClr val="accent1">
                    <a:lumMod val="50000"/>
                  </a:schemeClr>
                </a:solidFill>
              </a:rPr>
              <a:t>станции переливания крови</a:t>
            </a:r>
          </a:p>
        </p:txBody>
      </p:sp>
      <p:sp>
        <p:nvSpPr>
          <p:cNvPr id="25" name="Rectangle 2">
            <a:extLst>
              <a:ext uri="{FF2B5EF4-FFF2-40B4-BE49-F238E27FC236}">
                <a16:creationId xmlns:a16="http://schemas.microsoft.com/office/drawing/2014/main" id="{95501C81-2E40-401B-ADF2-5C2217F3AD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8199" y="2082977"/>
            <a:ext cx="5991225" cy="857318"/>
          </a:xfrm>
          <a:prstGeom prst="rect">
            <a:avLst/>
          </a:prstGeom>
          <a:gradFill rotWithShape="1">
            <a:gsLst>
              <a:gs pos="0">
                <a:srgbClr val="FFD8B1"/>
              </a:gs>
              <a:gs pos="100000">
                <a:srgbClr val="766452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ru-RU" altLang="ru-RU" b="1" dirty="0">
                <a:solidFill>
                  <a:schemeClr val="accent1">
                    <a:lumMod val="50000"/>
                  </a:schemeClr>
                </a:solidFill>
              </a:rPr>
              <a:t>      Областные центры трансфузиологии, включая</a:t>
            </a:r>
          </a:p>
          <a:p>
            <a:pPr algn="ctr" eaLnBrk="1" hangingPunct="1"/>
            <a:r>
              <a:rPr lang="ru-RU" altLang="ru-RU" b="1" dirty="0">
                <a:solidFill>
                  <a:schemeClr val="accent1">
                    <a:lumMod val="50000"/>
                  </a:schemeClr>
                </a:solidFill>
              </a:rPr>
              <a:t>филиалы, ГЦТ г. Минск</a:t>
            </a:r>
          </a:p>
        </p:txBody>
      </p:sp>
      <p:sp>
        <p:nvSpPr>
          <p:cNvPr id="26" name="Rectangle 2">
            <a:extLst>
              <a:ext uri="{FF2B5EF4-FFF2-40B4-BE49-F238E27FC236}">
                <a16:creationId xmlns:a16="http://schemas.microsoft.com/office/drawing/2014/main" id="{AC683F35-94E0-486D-9C25-98849F3C8F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33252" y="1445119"/>
            <a:ext cx="5991225" cy="647870"/>
          </a:xfrm>
          <a:prstGeom prst="rect">
            <a:avLst/>
          </a:prstGeom>
          <a:gradFill rotWithShape="1">
            <a:gsLst>
              <a:gs pos="0">
                <a:srgbClr val="FFD8B1"/>
              </a:gs>
              <a:gs pos="100000">
                <a:srgbClr val="766452"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spcBef>
                <a:spcPct val="50000"/>
              </a:spcBef>
            </a:pPr>
            <a:r>
              <a:rPr lang="en-US" altLang="ru-RU" sz="2400" b="1" dirty="0">
                <a:solidFill>
                  <a:schemeClr val="accent1">
                    <a:lumMod val="50000"/>
                  </a:schemeClr>
                </a:solidFill>
              </a:rPr>
              <a:t>  </a:t>
            </a:r>
            <a:r>
              <a:rPr lang="ru-RU" altLang="ru-RU" sz="2400" b="1" dirty="0">
                <a:solidFill>
                  <a:schemeClr val="accent1">
                    <a:lumMod val="50000"/>
                  </a:schemeClr>
                </a:solidFill>
              </a:rPr>
              <a:t>         </a:t>
            </a:r>
            <a:r>
              <a:rPr lang="en-US" altLang="ru-RU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altLang="ru-RU" sz="2400" b="1" dirty="0">
                <a:solidFill>
                  <a:schemeClr val="accent1">
                    <a:lumMod val="50000"/>
                  </a:schemeClr>
                </a:solidFill>
              </a:rPr>
              <a:t>РНПЦ ТиМБ,</a:t>
            </a:r>
            <a:r>
              <a:rPr lang="en-US" altLang="ru-RU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altLang="ru-RU" sz="2400" b="1" dirty="0">
                <a:solidFill>
                  <a:schemeClr val="accent1">
                    <a:lumMod val="50000"/>
                  </a:schemeClr>
                </a:solidFill>
              </a:rPr>
              <a:t>включая</a:t>
            </a:r>
            <a:r>
              <a:rPr lang="en-US" altLang="ru-RU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altLang="ru-RU" sz="2400" b="1" dirty="0">
                <a:solidFill>
                  <a:schemeClr val="accent1">
                    <a:lumMod val="50000"/>
                  </a:schemeClr>
                </a:solidFill>
              </a:rPr>
              <a:t>филиал</a:t>
            </a:r>
          </a:p>
        </p:txBody>
      </p:sp>
      <p:grpSp>
        <p:nvGrpSpPr>
          <p:cNvPr id="2" name="Group 14">
            <a:extLst>
              <a:ext uri="{FF2B5EF4-FFF2-40B4-BE49-F238E27FC236}">
                <a16:creationId xmlns:a16="http://schemas.microsoft.com/office/drawing/2014/main" id="{DF496274-E271-4989-B08A-1425D2DC1C22}"/>
              </a:ext>
            </a:extLst>
          </p:cNvPr>
          <p:cNvGrpSpPr>
            <a:grpSpLocks/>
          </p:cNvGrpSpPr>
          <p:nvPr/>
        </p:nvGrpSpPr>
        <p:grpSpPr bwMode="auto">
          <a:xfrm>
            <a:off x="1739969" y="1449490"/>
            <a:ext cx="4701078" cy="4482956"/>
            <a:chOff x="-134" y="653"/>
            <a:chExt cx="3932" cy="3612"/>
          </a:xfrm>
        </p:grpSpPr>
        <p:grpSp>
          <p:nvGrpSpPr>
            <p:cNvPr id="3" name="Group 15">
              <a:extLst>
                <a:ext uri="{FF2B5EF4-FFF2-40B4-BE49-F238E27FC236}">
                  <a16:creationId xmlns:a16="http://schemas.microsoft.com/office/drawing/2014/main" id="{62485BFC-C22E-4FEB-AAA9-65D32C00309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134" y="3051"/>
              <a:ext cx="3932" cy="1214"/>
              <a:chOff x="47" y="3086"/>
              <a:chExt cx="2926" cy="963"/>
            </a:xfrm>
          </p:grpSpPr>
          <p:sp>
            <p:nvSpPr>
              <p:cNvPr id="19" name="Freeform 16">
                <a:extLst>
                  <a:ext uri="{FF2B5EF4-FFF2-40B4-BE49-F238E27FC236}">
                    <a16:creationId xmlns:a16="http://schemas.microsoft.com/office/drawing/2014/main" id="{7F24667A-4967-4EBD-89C5-68051A2D13BE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351" y="3086"/>
                <a:ext cx="2242" cy="346"/>
              </a:xfrm>
              <a:custGeom>
                <a:avLst/>
                <a:gdLst>
                  <a:gd name="T0" fmla="*/ 0 w 2208"/>
                  <a:gd name="T1" fmla="*/ 1672 h 303"/>
                  <a:gd name="T2" fmla="*/ 2412 w 2208"/>
                  <a:gd name="T3" fmla="*/ 1698 h 303"/>
                  <a:gd name="T4" fmla="*/ 2693 w 2208"/>
                  <a:gd name="T5" fmla="*/ 0 h 303"/>
                  <a:gd name="T6" fmla="*/ 842 w 2208"/>
                  <a:gd name="T7" fmla="*/ 159 h 303"/>
                  <a:gd name="T8" fmla="*/ 0 w 2208"/>
                  <a:gd name="T9" fmla="*/ 1672 h 30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208"/>
                  <a:gd name="T16" fmla="*/ 0 h 303"/>
                  <a:gd name="T17" fmla="*/ 2208 w 2208"/>
                  <a:gd name="T18" fmla="*/ 303 h 30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208" h="303">
                    <a:moveTo>
                      <a:pt x="0" y="298"/>
                    </a:moveTo>
                    <a:lnTo>
                      <a:pt x="1979" y="302"/>
                    </a:lnTo>
                    <a:lnTo>
                      <a:pt x="2207" y="0"/>
                    </a:lnTo>
                    <a:lnTo>
                      <a:pt x="690" y="28"/>
                    </a:lnTo>
                    <a:lnTo>
                      <a:pt x="0" y="298"/>
                    </a:lnTo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  <a:ln w="3175" cap="rnd">
                <a:solidFill>
                  <a:schemeClr val="tx2">
                    <a:lumMod val="20000"/>
                    <a:lumOff val="8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zh-CN" altLang="en-US"/>
              </a:p>
            </p:txBody>
          </p:sp>
          <p:sp>
            <p:nvSpPr>
              <p:cNvPr id="20" name="Freeform 17">
                <a:extLst>
                  <a:ext uri="{FF2B5EF4-FFF2-40B4-BE49-F238E27FC236}">
                    <a16:creationId xmlns:a16="http://schemas.microsoft.com/office/drawing/2014/main" id="{63AE5E9D-8972-41A3-AA06-2C61D8DAC8EC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47" y="3429"/>
                <a:ext cx="2597" cy="617"/>
              </a:xfrm>
              <a:custGeom>
                <a:avLst/>
                <a:gdLst>
                  <a:gd name="T0" fmla="*/ 0 w 2557"/>
                  <a:gd name="T1" fmla="*/ 3186 h 538"/>
                  <a:gd name="T2" fmla="*/ 3128 w 2557"/>
                  <a:gd name="T3" fmla="*/ 3182 h 538"/>
                  <a:gd name="T4" fmla="*/ 2767 w 2557"/>
                  <a:gd name="T5" fmla="*/ 1 h 538"/>
                  <a:gd name="T6" fmla="*/ 353 w 2557"/>
                  <a:gd name="T7" fmla="*/ 0 h 538"/>
                  <a:gd name="T8" fmla="*/ 0 w 2557"/>
                  <a:gd name="T9" fmla="*/ 3186 h 5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57"/>
                  <a:gd name="T16" fmla="*/ 0 h 538"/>
                  <a:gd name="T17" fmla="*/ 2557 w 2557"/>
                  <a:gd name="T18" fmla="*/ 538 h 5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57" h="538">
                    <a:moveTo>
                      <a:pt x="0" y="537"/>
                    </a:moveTo>
                    <a:lnTo>
                      <a:pt x="2556" y="536"/>
                    </a:lnTo>
                    <a:lnTo>
                      <a:pt x="2262" y="1"/>
                    </a:lnTo>
                    <a:lnTo>
                      <a:pt x="288" y="0"/>
                    </a:lnTo>
                    <a:lnTo>
                      <a:pt x="0" y="537"/>
                    </a:lnTo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  <a:ln w="3175" cap="rnd">
                <a:solidFill>
                  <a:schemeClr val="tx2">
                    <a:lumMod val="20000"/>
                    <a:lumOff val="8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altLang="zh-CN" sz="1600" b="1" dirty="0">
                  <a:solidFill>
                    <a:schemeClr val="bg1"/>
                  </a:solidFill>
                </a:endParaRPr>
              </a:p>
              <a:p>
                <a:pPr>
                  <a:defRPr/>
                </a:pPr>
                <a:r>
                  <a:rPr lang="en-US" altLang="zh-CN" sz="2400" b="1" dirty="0">
                    <a:solidFill>
                      <a:schemeClr val="bg1"/>
                    </a:solidFill>
                  </a:rPr>
                  <a:t>                        &gt; 1</a:t>
                </a:r>
                <a:r>
                  <a:rPr lang="ru-RU" altLang="zh-CN" sz="2400" b="1" dirty="0">
                    <a:solidFill>
                      <a:schemeClr val="bg1"/>
                    </a:solidFill>
                  </a:rPr>
                  <a:t>39</a:t>
                </a:r>
                <a:endParaRPr lang="zh-CN" altLang="en-US" sz="2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1" name="Freeform 18">
                <a:extLst>
                  <a:ext uri="{FF2B5EF4-FFF2-40B4-BE49-F238E27FC236}">
                    <a16:creationId xmlns:a16="http://schemas.microsoft.com/office/drawing/2014/main" id="{D0EBBECB-3010-41A9-86D9-859A359BAB19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2352" y="3092"/>
                <a:ext cx="621" cy="957"/>
              </a:xfrm>
              <a:custGeom>
                <a:avLst/>
                <a:gdLst>
                  <a:gd name="T0" fmla="*/ 366 w 612"/>
                  <a:gd name="T1" fmla="*/ 4837 h 836"/>
                  <a:gd name="T2" fmla="*/ 739 w 612"/>
                  <a:gd name="T3" fmla="*/ 2755 h 836"/>
                  <a:gd name="T4" fmla="*/ 273 w 612"/>
                  <a:gd name="T5" fmla="*/ 0 h 836"/>
                  <a:gd name="T6" fmla="*/ 0 w 612"/>
                  <a:gd name="T7" fmla="*/ 1753 h 836"/>
                  <a:gd name="T8" fmla="*/ 366 w 612"/>
                  <a:gd name="T9" fmla="*/ 4837 h 8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12"/>
                  <a:gd name="T16" fmla="*/ 0 h 836"/>
                  <a:gd name="T17" fmla="*/ 612 w 612"/>
                  <a:gd name="T18" fmla="*/ 836 h 8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12" h="836">
                    <a:moveTo>
                      <a:pt x="302" y="835"/>
                    </a:moveTo>
                    <a:lnTo>
                      <a:pt x="611" y="476"/>
                    </a:lnTo>
                    <a:lnTo>
                      <a:pt x="226" y="0"/>
                    </a:lnTo>
                    <a:lnTo>
                      <a:pt x="0" y="302"/>
                    </a:lnTo>
                    <a:lnTo>
                      <a:pt x="302" y="835"/>
                    </a:lnTo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  <a:ln w="3175" cap="rnd">
                <a:solidFill>
                  <a:schemeClr val="tx2">
                    <a:lumMod val="20000"/>
                    <a:lumOff val="8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zh-CN" altLang="en-US"/>
              </a:p>
            </p:txBody>
          </p:sp>
        </p:grpSp>
        <p:grpSp>
          <p:nvGrpSpPr>
            <p:cNvPr id="4" name="Group 19">
              <a:extLst>
                <a:ext uri="{FF2B5EF4-FFF2-40B4-BE49-F238E27FC236}">
                  <a16:creationId xmlns:a16="http://schemas.microsoft.com/office/drawing/2014/main" id="{E8A43EEE-3A21-4876-8730-4296D22656B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5" y="2403"/>
              <a:ext cx="2912" cy="963"/>
              <a:chOff x="305" y="2403"/>
              <a:chExt cx="2912" cy="963"/>
            </a:xfrm>
          </p:grpSpPr>
          <p:sp>
            <p:nvSpPr>
              <p:cNvPr id="16" name="Freeform 20">
                <a:extLst>
                  <a:ext uri="{FF2B5EF4-FFF2-40B4-BE49-F238E27FC236}">
                    <a16:creationId xmlns:a16="http://schemas.microsoft.com/office/drawing/2014/main" id="{5E38F4C5-BE3A-412E-A959-0E48936A7B31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595" y="2403"/>
                <a:ext cx="2242" cy="346"/>
              </a:xfrm>
              <a:custGeom>
                <a:avLst/>
                <a:gdLst>
                  <a:gd name="T0" fmla="*/ 0 w 2208"/>
                  <a:gd name="T1" fmla="*/ 2180 h 303"/>
                  <a:gd name="T2" fmla="*/ 2487 w 2208"/>
                  <a:gd name="T3" fmla="*/ 2214 h 303"/>
                  <a:gd name="T4" fmla="*/ 2776 w 2208"/>
                  <a:gd name="T5" fmla="*/ 0 h 303"/>
                  <a:gd name="T6" fmla="*/ 868 w 2208"/>
                  <a:gd name="T7" fmla="*/ 208 h 303"/>
                  <a:gd name="T8" fmla="*/ 0 w 2208"/>
                  <a:gd name="T9" fmla="*/ 2180 h 30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208"/>
                  <a:gd name="T16" fmla="*/ 0 h 303"/>
                  <a:gd name="T17" fmla="*/ 2208 w 2208"/>
                  <a:gd name="T18" fmla="*/ 303 h 30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208" h="303">
                    <a:moveTo>
                      <a:pt x="0" y="298"/>
                    </a:moveTo>
                    <a:lnTo>
                      <a:pt x="1979" y="302"/>
                    </a:lnTo>
                    <a:lnTo>
                      <a:pt x="2207" y="0"/>
                    </a:lnTo>
                    <a:lnTo>
                      <a:pt x="690" y="28"/>
                    </a:lnTo>
                    <a:lnTo>
                      <a:pt x="0" y="298"/>
                    </a:lnTo>
                  </a:path>
                </a:pathLst>
              </a:custGeom>
              <a:gradFill rotWithShape="1">
                <a:gsLst>
                  <a:gs pos="0">
                    <a:srgbClr val="558000"/>
                  </a:gs>
                  <a:gs pos="50000">
                    <a:srgbClr val="385500"/>
                  </a:gs>
                  <a:gs pos="100000">
                    <a:srgbClr val="558000"/>
                  </a:gs>
                </a:gsLst>
                <a:lin ang="2700000" scaled="1"/>
              </a:gradFill>
              <a:ln w="12700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" name="Freeform 21">
                <a:extLst>
                  <a:ext uri="{FF2B5EF4-FFF2-40B4-BE49-F238E27FC236}">
                    <a16:creationId xmlns:a16="http://schemas.microsoft.com/office/drawing/2014/main" id="{6086D4C4-EE55-4B54-B884-F208409A50DE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305" y="2746"/>
                <a:ext cx="2597" cy="617"/>
              </a:xfrm>
              <a:custGeom>
                <a:avLst/>
                <a:gdLst>
                  <a:gd name="T0" fmla="*/ 0 w 2557"/>
                  <a:gd name="T1" fmla="*/ 4191 h 538"/>
                  <a:gd name="T2" fmla="*/ 3227 w 2557"/>
                  <a:gd name="T3" fmla="*/ 4185 h 538"/>
                  <a:gd name="T4" fmla="*/ 2854 w 2557"/>
                  <a:gd name="T5" fmla="*/ 1 h 538"/>
                  <a:gd name="T6" fmla="*/ 365 w 2557"/>
                  <a:gd name="T7" fmla="*/ 0 h 538"/>
                  <a:gd name="T8" fmla="*/ 0 w 2557"/>
                  <a:gd name="T9" fmla="*/ 4191 h 5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57"/>
                  <a:gd name="T16" fmla="*/ 0 h 538"/>
                  <a:gd name="T17" fmla="*/ 2557 w 2557"/>
                  <a:gd name="T18" fmla="*/ 538 h 5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57" h="538">
                    <a:moveTo>
                      <a:pt x="0" y="537"/>
                    </a:moveTo>
                    <a:lnTo>
                      <a:pt x="2556" y="536"/>
                    </a:lnTo>
                    <a:lnTo>
                      <a:pt x="2262" y="1"/>
                    </a:lnTo>
                    <a:lnTo>
                      <a:pt x="288" y="0"/>
                    </a:lnTo>
                    <a:lnTo>
                      <a:pt x="0" y="537"/>
                    </a:lnTo>
                  </a:path>
                </a:pathLst>
              </a:custGeom>
              <a:gradFill rotWithShape="1">
                <a:gsLst>
                  <a:gs pos="0">
                    <a:srgbClr val="669900"/>
                  </a:gs>
                  <a:gs pos="100000">
                    <a:srgbClr val="2F4700"/>
                  </a:gs>
                </a:gsLst>
                <a:lin ang="2700000" scaled="1"/>
              </a:gradFill>
              <a:ln w="12700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altLang="zh-CN" sz="1200" b="1" dirty="0">
                  <a:solidFill>
                    <a:schemeClr val="bg1"/>
                  </a:solidFill>
                </a:endParaRPr>
              </a:p>
              <a:p>
                <a:r>
                  <a:rPr lang="ru-RU" altLang="zh-CN" sz="2400" b="1" dirty="0">
                    <a:solidFill>
                      <a:schemeClr val="bg1"/>
                    </a:solidFill>
                  </a:rPr>
                  <a:t>                 21/1 (-1)</a:t>
                </a:r>
                <a:endParaRPr lang="zh-CN" altLang="en-US" sz="2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8" name="Freeform 22">
                <a:extLst>
                  <a:ext uri="{FF2B5EF4-FFF2-40B4-BE49-F238E27FC236}">
                    <a16:creationId xmlns:a16="http://schemas.microsoft.com/office/drawing/2014/main" id="{7AC83E20-9A48-4B12-83E7-B828615B8AF1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2596" y="2409"/>
                <a:ext cx="621" cy="957"/>
              </a:xfrm>
              <a:custGeom>
                <a:avLst/>
                <a:gdLst>
                  <a:gd name="T0" fmla="*/ 376 w 612"/>
                  <a:gd name="T1" fmla="*/ 6338 h 836"/>
                  <a:gd name="T2" fmla="*/ 761 w 612"/>
                  <a:gd name="T3" fmla="*/ 3611 h 836"/>
                  <a:gd name="T4" fmla="*/ 281 w 612"/>
                  <a:gd name="T5" fmla="*/ 0 h 836"/>
                  <a:gd name="T6" fmla="*/ 0 w 612"/>
                  <a:gd name="T7" fmla="*/ 2297 h 836"/>
                  <a:gd name="T8" fmla="*/ 376 w 612"/>
                  <a:gd name="T9" fmla="*/ 6338 h 8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12"/>
                  <a:gd name="T16" fmla="*/ 0 h 836"/>
                  <a:gd name="T17" fmla="*/ 612 w 612"/>
                  <a:gd name="T18" fmla="*/ 836 h 8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12" h="836">
                    <a:moveTo>
                      <a:pt x="302" y="835"/>
                    </a:moveTo>
                    <a:lnTo>
                      <a:pt x="611" y="476"/>
                    </a:lnTo>
                    <a:lnTo>
                      <a:pt x="226" y="0"/>
                    </a:lnTo>
                    <a:lnTo>
                      <a:pt x="0" y="302"/>
                    </a:lnTo>
                    <a:lnTo>
                      <a:pt x="302" y="835"/>
                    </a:lnTo>
                  </a:path>
                </a:pathLst>
              </a:custGeom>
              <a:solidFill>
                <a:srgbClr val="99CC00"/>
              </a:solidFill>
              <a:ln w="12700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</p:grpSp>
        <p:grpSp>
          <p:nvGrpSpPr>
            <p:cNvPr id="5" name="Group 23">
              <a:extLst>
                <a:ext uri="{FF2B5EF4-FFF2-40B4-BE49-F238E27FC236}">
                  <a16:creationId xmlns:a16="http://schemas.microsoft.com/office/drawing/2014/main" id="{6635C97C-9350-484D-8CA8-40E5F41C1AA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35" y="1825"/>
              <a:ext cx="2150" cy="838"/>
              <a:chOff x="635" y="1825"/>
              <a:chExt cx="2150" cy="838"/>
            </a:xfrm>
          </p:grpSpPr>
          <p:sp>
            <p:nvSpPr>
              <p:cNvPr id="13" name="Freeform 24">
                <a:extLst>
                  <a:ext uri="{FF2B5EF4-FFF2-40B4-BE49-F238E27FC236}">
                    <a16:creationId xmlns:a16="http://schemas.microsoft.com/office/drawing/2014/main" id="{3EEF3E20-20C7-4C01-B4E1-E03747E8E1D2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2261" y="1825"/>
                <a:ext cx="524" cy="838"/>
              </a:xfrm>
              <a:custGeom>
                <a:avLst/>
                <a:gdLst>
                  <a:gd name="T0" fmla="*/ 0 w 516"/>
                  <a:gd name="T1" fmla="*/ 1526 h 732"/>
                  <a:gd name="T2" fmla="*/ 371 w 516"/>
                  <a:gd name="T3" fmla="*/ 5559 h 732"/>
                  <a:gd name="T4" fmla="*/ 648 w 516"/>
                  <a:gd name="T5" fmla="*/ 3374 h 732"/>
                  <a:gd name="T6" fmla="*/ 198 w 516"/>
                  <a:gd name="T7" fmla="*/ 0 h 732"/>
                  <a:gd name="T8" fmla="*/ 0 w 516"/>
                  <a:gd name="T9" fmla="*/ 1526 h 7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16"/>
                  <a:gd name="T16" fmla="*/ 0 h 732"/>
                  <a:gd name="T17" fmla="*/ 516 w 516"/>
                  <a:gd name="T18" fmla="*/ 732 h 73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16" h="732">
                    <a:moveTo>
                      <a:pt x="0" y="201"/>
                    </a:moveTo>
                    <a:lnTo>
                      <a:pt x="294" y="731"/>
                    </a:lnTo>
                    <a:lnTo>
                      <a:pt x="515" y="444"/>
                    </a:lnTo>
                    <a:lnTo>
                      <a:pt x="156" y="0"/>
                    </a:lnTo>
                    <a:lnTo>
                      <a:pt x="0" y="201"/>
                    </a:lnTo>
                  </a:path>
                </a:pathLst>
              </a:custGeom>
              <a:solidFill>
                <a:srgbClr val="FEF800"/>
              </a:solidFill>
              <a:ln w="12700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" name="Freeform 25">
                <a:extLst>
                  <a:ext uri="{FF2B5EF4-FFF2-40B4-BE49-F238E27FC236}">
                    <a16:creationId xmlns:a16="http://schemas.microsoft.com/office/drawing/2014/main" id="{40781117-8172-4416-A42C-1401AAF73561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915" y="1825"/>
                <a:ext cx="1504" cy="226"/>
              </a:xfrm>
              <a:custGeom>
                <a:avLst/>
                <a:gdLst>
                  <a:gd name="T0" fmla="*/ 0 w 1481"/>
                  <a:gd name="T1" fmla="*/ 1541 h 197"/>
                  <a:gd name="T2" fmla="*/ 1675 w 1481"/>
                  <a:gd name="T3" fmla="*/ 1541 h 197"/>
                  <a:gd name="T4" fmla="*/ 1865 w 1481"/>
                  <a:gd name="T5" fmla="*/ 0 h 197"/>
                  <a:gd name="T6" fmla="*/ 463 w 1481"/>
                  <a:gd name="T7" fmla="*/ 3 h 197"/>
                  <a:gd name="T8" fmla="*/ 0 w 1481"/>
                  <a:gd name="T9" fmla="*/ 1541 h 19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81"/>
                  <a:gd name="T16" fmla="*/ 0 h 197"/>
                  <a:gd name="T17" fmla="*/ 1481 w 1481"/>
                  <a:gd name="T18" fmla="*/ 197 h 19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81" h="197">
                    <a:moveTo>
                      <a:pt x="0" y="196"/>
                    </a:moveTo>
                    <a:lnTo>
                      <a:pt x="1329" y="196"/>
                    </a:lnTo>
                    <a:lnTo>
                      <a:pt x="1480" y="0"/>
                    </a:lnTo>
                    <a:lnTo>
                      <a:pt x="367" y="3"/>
                    </a:lnTo>
                    <a:lnTo>
                      <a:pt x="0" y="196"/>
                    </a:lnTo>
                  </a:path>
                </a:pathLst>
              </a:custGeom>
              <a:gradFill rotWithShape="1">
                <a:gsLst>
                  <a:gs pos="0">
                    <a:srgbClr val="9E9A00"/>
                  </a:gs>
                  <a:gs pos="50000">
                    <a:srgbClr val="696600"/>
                  </a:gs>
                  <a:gs pos="100000">
                    <a:srgbClr val="9E9A00"/>
                  </a:gs>
                </a:gsLst>
                <a:lin ang="2700000" scaled="1"/>
              </a:gradFill>
              <a:ln w="12700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5" name="Freeform 26">
                <a:extLst>
                  <a:ext uri="{FF2B5EF4-FFF2-40B4-BE49-F238E27FC236}">
                    <a16:creationId xmlns:a16="http://schemas.microsoft.com/office/drawing/2014/main" id="{62E3394D-97B7-4C2F-A16F-2903B1488653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635" y="2051"/>
                <a:ext cx="1935" cy="607"/>
              </a:xfrm>
              <a:custGeom>
                <a:avLst/>
                <a:gdLst>
                  <a:gd name="T0" fmla="*/ 0 w 1906"/>
                  <a:gd name="T1" fmla="*/ 4042 h 530"/>
                  <a:gd name="T2" fmla="*/ 2389 w 1906"/>
                  <a:gd name="T3" fmla="*/ 4042 h 530"/>
                  <a:gd name="T4" fmla="*/ 2014 w 1906"/>
                  <a:gd name="T5" fmla="*/ 0 h 530"/>
                  <a:gd name="T6" fmla="*/ 353 w 1906"/>
                  <a:gd name="T7" fmla="*/ 0 h 530"/>
                  <a:gd name="T8" fmla="*/ 0 w 1906"/>
                  <a:gd name="T9" fmla="*/ 4042 h 53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06"/>
                  <a:gd name="T16" fmla="*/ 0 h 530"/>
                  <a:gd name="T17" fmla="*/ 1906 w 1906"/>
                  <a:gd name="T18" fmla="*/ 530 h 53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06" h="530">
                    <a:moveTo>
                      <a:pt x="0" y="529"/>
                    </a:moveTo>
                    <a:lnTo>
                      <a:pt x="1905" y="529"/>
                    </a:lnTo>
                    <a:lnTo>
                      <a:pt x="1606" y="0"/>
                    </a:lnTo>
                    <a:lnTo>
                      <a:pt x="282" y="0"/>
                    </a:lnTo>
                    <a:lnTo>
                      <a:pt x="0" y="529"/>
                    </a:lnTo>
                  </a:path>
                </a:pathLst>
              </a:custGeom>
              <a:gradFill rotWithShape="1">
                <a:gsLst>
                  <a:gs pos="0">
                    <a:srgbClr val="CCCC00"/>
                  </a:gs>
                  <a:gs pos="100000">
                    <a:srgbClr val="5E5E00"/>
                  </a:gs>
                </a:gsLst>
                <a:lin ang="2700000" scaled="1"/>
              </a:gradFill>
              <a:ln w="12700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altLang="zh-CN" sz="1400" b="1" dirty="0">
                  <a:solidFill>
                    <a:schemeClr val="bg1"/>
                  </a:solidFill>
                </a:endParaRPr>
              </a:p>
              <a:p>
                <a:r>
                  <a:rPr lang="ru-RU" altLang="zh-CN" sz="2400" b="1" dirty="0">
                    <a:solidFill>
                      <a:schemeClr val="bg1"/>
                    </a:solidFill>
                  </a:rPr>
                  <a:t>             9 (-2)</a:t>
                </a:r>
              </a:p>
              <a:p>
                <a:endParaRPr lang="zh-CN" altLang="en-US" sz="24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6" name="Group 27">
              <a:extLst>
                <a:ext uri="{FF2B5EF4-FFF2-40B4-BE49-F238E27FC236}">
                  <a16:creationId xmlns:a16="http://schemas.microsoft.com/office/drawing/2014/main" id="{3363F95D-2D5F-4429-96F4-81915C91B19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55" y="1234"/>
              <a:ext cx="1404" cy="737"/>
              <a:chOff x="955" y="1234"/>
              <a:chExt cx="1404" cy="737"/>
            </a:xfrm>
          </p:grpSpPr>
          <p:sp>
            <p:nvSpPr>
              <p:cNvPr id="10" name="Freeform 28">
                <a:extLst>
                  <a:ext uri="{FF2B5EF4-FFF2-40B4-BE49-F238E27FC236}">
                    <a16:creationId xmlns:a16="http://schemas.microsoft.com/office/drawing/2014/main" id="{4B462647-5170-45FA-8868-61CC46AD50CF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1250" y="1239"/>
                <a:ext cx="742" cy="118"/>
              </a:xfrm>
              <a:custGeom>
                <a:avLst/>
                <a:gdLst>
                  <a:gd name="T0" fmla="*/ 0 w 734"/>
                  <a:gd name="T1" fmla="*/ 661 h 104"/>
                  <a:gd name="T2" fmla="*/ 766 w 734"/>
                  <a:gd name="T3" fmla="*/ 686 h 104"/>
                  <a:gd name="T4" fmla="*/ 862 w 734"/>
                  <a:gd name="T5" fmla="*/ 0 h 104"/>
                  <a:gd name="T6" fmla="*/ 210 w 734"/>
                  <a:gd name="T7" fmla="*/ 0 h 104"/>
                  <a:gd name="T8" fmla="*/ 0 w 734"/>
                  <a:gd name="T9" fmla="*/ 661 h 10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34"/>
                  <a:gd name="T16" fmla="*/ 0 h 104"/>
                  <a:gd name="T17" fmla="*/ 734 w 734"/>
                  <a:gd name="T18" fmla="*/ 104 h 10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34" h="104">
                    <a:moveTo>
                      <a:pt x="0" y="100"/>
                    </a:moveTo>
                    <a:lnTo>
                      <a:pt x="652" y="103"/>
                    </a:lnTo>
                    <a:lnTo>
                      <a:pt x="733" y="0"/>
                    </a:lnTo>
                    <a:lnTo>
                      <a:pt x="180" y="0"/>
                    </a:lnTo>
                    <a:lnTo>
                      <a:pt x="0" y="100"/>
                    </a:lnTo>
                  </a:path>
                </a:pathLst>
              </a:custGeom>
              <a:gradFill rotWithShape="1">
                <a:gsLst>
                  <a:gs pos="0">
                    <a:srgbClr val="FF6535"/>
                  </a:gs>
                  <a:gs pos="50000">
                    <a:srgbClr val="A94323"/>
                  </a:gs>
                  <a:gs pos="100000">
                    <a:srgbClr val="FF6535"/>
                  </a:gs>
                </a:gsLst>
                <a:lin ang="2700000" scaled="1"/>
              </a:gradFill>
              <a:ln w="12700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1" name="Freeform 29">
                <a:extLst>
                  <a:ext uri="{FF2B5EF4-FFF2-40B4-BE49-F238E27FC236}">
                    <a16:creationId xmlns:a16="http://schemas.microsoft.com/office/drawing/2014/main" id="{E0E7734D-AF6E-4B8B-BF19-BDA631B87F10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955" y="1354"/>
                <a:ext cx="1258" cy="617"/>
              </a:xfrm>
              <a:custGeom>
                <a:avLst/>
                <a:gdLst>
                  <a:gd name="T0" fmla="*/ 0 w 1239"/>
                  <a:gd name="T1" fmla="*/ 4191 h 538"/>
                  <a:gd name="T2" fmla="*/ 1554 w 1239"/>
                  <a:gd name="T3" fmla="*/ 4191 h 538"/>
                  <a:gd name="T4" fmla="*/ 1193 w 1239"/>
                  <a:gd name="T5" fmla="*/ 0 h 538"/>
                  <a:gd name="T6" fmla="*/ 361 w 1239"/>
                  <a:gd name="T7" fmla="*/ 0 h 538"/>
                  <a:gd name="T8" fmla="*/ 0 w 1239"/>
                  <a:gd name="T9" fmla="*/ 4191 h 5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39"/>
                  <a:gd name="T16" fmla="*/ 0 h 538"/>
                  <a:gd name="T17" fmla="*/ 1239 w 1239"/>
                  <a:gd name="T18" fmla="*/ 538 h 5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39" h="538">
                    <a:moveTo>
                      <a:pt x="0" y="537"/>
                    </a:moveTo>
                    <a:lnTo>
                      <a:pt x="1238" y="537"/>
                    </a:lnTo>
                    <a:lnTo>
                      <a:pt x="950" y="0"/>
                    </a:lnTo>
                    <a:lnTo>
                      <a:pt x="288" y="0"/>
                    </a:lnTo>
                    <a:lnTo>
                      <a:pt x="0" y="537"/>
                    </a:lnTo>
                  </a:path>
                </a:pathLst>
              </a:custGeom>
              <a:gradFill rotWithShape="1">
                <a:gsLst>
                  <a:gs pos="0">
                    <a:srgbClr val="FF9933"/>
                  </a:gs>
                  <a:gs pos="100000">
                    <a:srgbClr val="764718"/>
                  </a:gs>
                </a:gsLst>
                <a:lin ang="2700000" scaled="1"/>
              </a:gradFill>
              <a:ln w="12700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altLang="zh-CN" sz="1200" b="1" dirty="0">
                  <a:solidFill>
                    <a:schemeClr val="bg1"/>
                  </a:solidFill>
                </a:endParaRPr>
              </a:p>
              <a:p>
                <a:r>
                  <a:rPr lang="ru-RU" altLang="zh-CN" sz="2400" b="1" dirty="0">
                    <a:solidFill>
                      <a:schemeClr val="bg1"/>
                    </a:solidFill>
                  </a:rPr>
                  <a:t>         7</a:t>
                </a:r>
                <a:endParaRPr lang="zh-CN" altLang="en-US" sz="2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2" name="Freeform 30">
                <a:extLst>
                  <a:ext uri="{FF2B5EF4-FFF2-40B4-BE49-F238E27FC236}">
                    <a16:creationId xmlns:a16="http://schemas.microsoft.com/office/drawing/2014/main" id="{4F620572-F0FB-491E-8200-9EF3C913CD67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1914" y="1234"/>
                <a:ext cx="445" cy="732"/>
              </a:xfrm>
              <a:custGeom>
                <a:avLst/>
                <a:gdLst>
                  <a:gd name="T0" fmla="*/ 353 w 439"/>
                  <a:gd name="T1" fmla="*/ 5012 h 638"/>
                  <a:gd name="T2" fmla="*/ 536 w 439"/>
                  <a:gd name="T3" fmla="*/ 3467 h 638"/>
                  <a:gd name="T4" fmla="*/ 94 w 439"/>
                  <a:gd name="T5" fmla="*/ 0 h 638"/>
                  <a:gd name="T6" fmla="*/ 0 w 439"/>
                  <a:gd name="T7" fmla="*/ 750 h 638"/>
                  <a:gd name="T8" fmla="*/ 353 w 439"/>
                  <a:gd name="T9" fmla="*/ 5012 h 6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39"/>
                  <a:gd name="T16" fmla="*/ 0 h 638"/>
                  <a:gd name="T17" fmla="*/ 439 w 439"/>
                  <a:gd name="T18" fmla="*/ 638 h 6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39" h="638">
                    <a:moveTo>
                      <a:pt x="289" y="637"/>
                    </a:moveTo>
                    <a:lnTo>
                      <a:pt x="438" y="441"/>
                    </a:lnTo>
                    <a:lnTo>
                      <a:pt x="79" y="0"/>
                    </a:lnTo>
                    <a:lnTo>
                      <a:pt x="0" y="96"/>
                    </a:lnTo>
                    <a:lnTo>
                      <a:pt x="289" y="637"/>
                    </a:lnTo>
                  </a:path>
                </a:pathLst>
              </a:custGeom>
              <a:solidFill>
                <a:srgbClr val="FFBA75"/>
              </a:solidFill>
              <a:ln w="12700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</p:grpSp>
        <p:grpSp>
          <p:nvGrpSpPr>
            <p:cNvPr id="7" name="Group 31">
              <a:extLst>
                <a:ext uri="{FF2B5EF4-FFF2-40B4-BE49-F238E27FC236}">
                  <a16:creationId xmlns:a16="http://schemas.microsoft.com/office/drawing/2014/main" id="{3CB3F755-D5F2-4095-AF63-296079EB004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85" y="653"/>
              <a:ext cx="652" cy="634"/>
              <a:chOff x="1285" y="653"/>
              <a:chExt cx="652" cy="634"/>
            </a:xfrm>
          </p:grpSpPr>
          <p:sp>
            <p:nvSpPr>
              <p:cNvPr id="8" name="Freeform 32">
                <a:extLst>
                  <a:ext uri="{FF2B5EF4-FFF2-40B4-BE49-F238E27FC236}">
                    <a16:creationId xmlns:a16="http://schemas.microsoft.com/office/drawing/2014/main" id="{CED74865-BFDB-445A-B404-DB56A2F8D2EA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1285" y="671"/>
                <a:ext cx="598" cy="616"/>
              </a:xfrm>
              <a:custGeom>
                <a:avLst/>
                <a:gdLst>
                  <a:gd name="T0" fmla="*/ 0 w 587"/>
                  <a:gd name="T1" fmla="*/ 4177 h 537"/>
                  <a:gd name="T2" fmla="*/ 773 w 587"/>
                  <a:gd name="T3" fmla="*/ 4203 h 537"/>
                  <a:gd name="T4" fmla="*/ 373 w 587"/>
                  <a:gd name="T5" fmla="*/ 0 h 537"/>
                  <a:gd name="T6" fmla="*/ 0 w 587"/>
                  <a:gd name="T7" fmla="*/ 4177 h 53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87"/>
                  <a:gd name="T13" fmla="*/ 0 h 537"/>
                  <a:gd name="T14" fmla="*/ 587 w 587"/>
                  <a:gd name="T15" fmla="*/ 537 h 53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87" h="537">
                    <a:moveTo>
                      <a:pt x="0" y="533"/>
                    </a:moveTo>
                    <a:lnTo>
                      <a:pt x="586" y="536"/>
                    </a:lnTo>
                    <a:lnTo>
                      <a:pt x="283" y="0"/>
                    </a:lnTo>
                    <a:lnTo>
                      <a:pt x="0" y="533"/>
                    </a:lnTo>
                  </a:path>
                </a:pathLst>
              </a:custGeom>
              <a:gradFill rotWithShape="1">
                <a:gsLst>
                  <a:gs pos="0">
                    <a:srgbClr val="CC3300"/>
                  </a:gs>
                  <a:gs pos="100000">
                    <a:srgbClr val="5E1800"/>
                  </a:gs>
                </a:gsLst>
                <a:lin ang="2700000" scaled="1"/>
              </a:gradFill>
              <a:ln w="12700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endParaRPr lang="ru-RU" altLang="zh-CN" sz="2000" b="1" dirty="0">
                  <a:solidFill>
                    <a:schemeClr val="bg1"/>
                  </a:solidFill>
                </a:endParaRPr>
              </a:p>
              <a:p>
                <a:pPr algn="ctr"/>
                <a:r>
                  <a:rPr lang="ru-RU" altLang="zh-CN" sz="2000" b="1" dirty="0">
                    <a:solidFill>
                      <a:schemeClr val="bg1"/>
                    </a:solidFill>
                  </a:rPr>
                  <a:t>1</a:t>
                </a:r>
                <a:endParaRPr lang="zh-CN" altLang="en-US" sz="20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" name="Freeform 33">
                <a:extLst>
                  <a:ext uri="{FF2B5EF4-FFF2-40B4-BE49-F238E27FC236}">
                    <a16:creationId xmlns:a16="http://schemas.microsoft.com/office/drawing/2014/main" id="{E95169FC-462A-4C81-A591-068CAC5C1716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1568" y="653"/>
                <a:ext cx="369" cy="613"/>
              </a:xfrm>
              <a:custGeom>
                <a:avLst/>
                <a:gdLst>
                  <a:gd name="T0" fmla="*/ 363 w 364"/>
                  <a:gd name="T1" fmla="*/ 4113 h 535"/>
                  <a:gd name="T2" fmla="*/ 445 w 364"/>
                  <a:gd name="T3" fmla="*/ 3428 h 535"/>
                  <a:gd name="T4" fmla="*/ 0 w 364"/>
                  <a:gd name="T5" fmla="*/ 0 h 535"/>
                  <a:gd name="T6" fmla="*/ 363 w 364"/>
                  <a:gd name="T7" fmla="*/ 4113 h 53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64"/>
                  <a:gd name="T13" fmla="*/ 0 h 535"/>
                  <a:gd name="T14" fmla="*/ 364 w 364"/>
                  <a:gd name="T15" fmla="*/ 535 h 53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64" h="535">
                    <a:moveTo>
                      <a:pt x="296" y="534"/>
                    </a:moveTo>
                    <a:lnTo>
                      <a:pt x="363" y="445"/>
                    </a:lnTo>
                    <a:lnTo>
                      <a:pt x="0" y="0"/>
                    </a:lnTo>
                    <a:lnTo>
                      <a:pt x="296" y="534"/>
                    </a:lnTo>
                  </a:path>
                </a:pathLst>
              </a:custGeom>
              <a:solidFill>
                <a:srgbClr val="FF6535"/>
              </a:solidFill>
              <a:ln w="12700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</p:grpSp>
      </p:grpSp>
      <p:sp useBgFill="1">
        <p:nvSpPr>
          <p:cNvPr id="27" name="Прямоугольник 26">
            <a:extLst>
              <a:ext uri="{FF2B5EF4-FFF2-40B4-BE49-F238E27FC236}">
                <a16:creationId xmlns:a16="http://schemas.microsoft.com/office/drawing/2014/main" id="{12713602-8B8A-415F-8AAE-CE84D9D330F4}"/>
              </a:ext>
            </a:extLst>
          </p:cNvPr>
          <p:cNvSpPr/>
          <p:nvPr/>
        </p:nvSpPr>
        <p:spPr>
          <a:xfrm>
            <a:off x="1524000" y="156702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ru-RU" sz="2400" b="1" dirty="0">
                <a:ln w="6350"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Территориальные технологические уровни субъектов службы крови Республики Беларусь</a:t>
            </a:r>
          </a:p>
        </p:txBody>
      </p:sp>
    </p:spTree>
    <p:extLst>
      <p:ext uri="{BB962C8B-B14F-4D97-AF65-F5344CB8AC3E}">
        <p14:creationId xmlns:p14="http://schemas.microsoft.com/office/powerpoint/2010/main" val="42508644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4BC0A5A-B3FF-4D40-A696-CE4C8DAC9A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59566" y="366547"/>
            <a:ext cx="11198949" cy="14244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BA741E7-494C-4966-B7D9-5E1C4F58BC29}"/>
              </a:ext>
            </a:extLst>
          </p:cNvPr>
          <p:cNvSpPr txBox="1"/>
          <p:nvPr/>
        </p:nvSpPr>
        <p:spPr>
          <a:xfrm>
            <a:off x="4185591" y="540186"/>
            <a:ext cx="7116331" cy="58477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AC0000"/>
                </a:solidFill>
                <a:effectLst>
                  <a:outerShdw blurRad="50800" dist="38100" dir="8100000" algn="tr" rotWithShape="0">
                    <a:srgbClr val="AC0000">
                      <a:alpha val="40000"/>
                    </a:srgbClr>
                  </a:outerShdw>
                </a:effectLst>
              </a:rPr>
              <a:t>ПРЕИМУЩЕСТВА БЫТЬ ДОНОРОМ</a:t>
            </a:r>
          </a:p>
        </p:txBody>
      </p:sp>
      <p:sp>
        <p:nvSpPr>
          <p:cNvPr id="13" name="Блок-схема: процесс 12">
            <a:extLst>
              <a:ext uri="{FF2B5EF4-FFF2-40B4-BE49-F238E27FC236}">
                <a16:creationId xmlns:a16="http://schemas.microsoft.com/office/drawing/2014/main" id="{328AD34F-1116-4E96-85DB-E7458C5C5264}"/>
              </a:ext>
            </a:extLst>
          </p:cNvPr>
          <p:cNvSpPr/>
          <p:nvPr/>
        </p:nvSpPr>
        <p:spPr>
          <a:xfrm>
            <a:off x="289240" y="2079646"/>
            <a:ext cx="7574600" cy="2918873"/>
          </a:xfrm>
          <a:prstGeom prst="flowChartProcess">
            <a:avLst/>
          </a:prstGeom>
          <a:solidFill>
            <a:schemeClr val="tx2">
              <a:lumMod val="60000"/>
              <a:lumOff val="40000"/>
              <a:alpha val="20000"/>
            </a:schemeClr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outerShdw blurRad="50800" dist="25400" dir="8100000" sx="97000" sy="97000" algn="tr" rotWithShape="0">
              <a:schemeClr val="bg1">
                <a:alpha val="40000"/>
              </a:schemeClr>
            </a:outerShdw>
            <a:softEdge rad="635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rgbClr val="333333"/>
                </a:solidFill>
                <a:latin typeface="YS Text"/>
              </a:rPr>
              <a:t> </a:t>
            </a:r>
            <a:r>
              <a:rPr lang="ru-RU" sz="2200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получение денежной компенсации за 1 донацию крови в размере </a:t>
            </a:r>
            <a:r>
              <a:rPr lang="ru-RU" sz="2200" i="1" dirty="0">
                <a:solidFill>
                  <a:schemeClr val="accent1">
                    <a:lumMod val="50000"/>
                  </a:schemeClr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168 бел. руб</a:t>
            </a:r>
            <a:r>
              <a:rPr lang="ru-RU" sz="2200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.;</a:t>
            </a:r>
          </a:p>
          <a:p>
            <a:pPr>
              <a:buClr>
                <a:srgbClr val="C00000"/>
              </a:buClr>
            </a:pPr>
            <a:endParaRPr lang="ru-RU" sz="2200" i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sz="2000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у регулярных доноров крови есть возможность стать донором компонентов крови и получить денежную компенсацию, например: плазмы – </a:t>
            </a:r>
          </a:p>
          <a:p>
            <a:pPr algn="r">
              <a:buClr>
                <a:srgbClr val="C00000"/>
              </a:buClr>
            </a:pPr>
            <a:r>
              <a:rPr lang="ru-RU" sz="2000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206,92 бел. руб. за 450 мл.;</a:t>
            </a:r>
          </a:p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sz="2000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стать Почетным донором Республики Беларусь и пользоваться дополнительными льготами.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9D060C1-BDA8-4977-8D28-B646029779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1289" y="1298601"/>
            <a:ext cx="3127519" cy="56088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7" name="Блок-схема: процесс 6">
            <a:extLst>
              <a:ext uri="{FF2B5EF4-FFF2-40B4-BE49-F238E27FC236}">
                <a16:creationId xmlns:a16="http://schemas.microsoft.com/office/drawing/2014/main" id="{390C92C0-B836-43C8-8BBD-7964639E1788}"/>
              </a:ext>
            </a:extLst>
          </p:cNvPr>
          <p:cNvSpPr/>
          <p:nvPr/>
        </p:nvSpPr>
        <p:spPr>
          <a:xfrm>
            <a:off x="289240" y="5073870"/>
            <a:ext cx="11569275" cy="637614"/>
          </a:xfrm>
          <a:prstGeom prst="flowChartProcess">
            <a:avLst/>
          </a:prstGeom>
          <a:solidFill>
            <a:schemeClr val="tx2">
              <a:lumMod val="60000"/>
              <a:lumOff val="40000"/>
              <a:alpha val="20000"/>
            </a:schemeClr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outerShdw blurRad="50800" dist="25400" dir="8100000" sx="97000" sy="97000" algn="tr" rotWithShape="0">
              <a:schemeClr val="bg1">
                <a:alpha val="40000"/>
              </a:schemeClr>
            </a:outerShdw>
            <a:softEdge rad="635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i="0" dirty="0">
                <a:solidFill>
                  <a:srgbClr val="C00000"/>
                </a:solidFill>
                <a:effectLst/>
                <a:latin typeface="Arial Narrow" panose="020B0606020202030204" pitchFamily="34" charset="0"/>
              </a:rPr>
              <a:t>Почетный донор: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FE1D010-EEE3-412C-8104-5341E9F6C8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0000"/>
                    </a14:imgEffect>
                    <a14:imgEffect>
                      <a14:brightnessContrast bright="18000" contrast="2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06880" y="2171482"/>
            <a:ext cx="3725025" cy="27505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Блок-схема: процесс 8">
            <a:extLst>
              <a:ext uri="{FF2B5EF4-FFF2-40B4-BE49-F238E27FC236}">
                <a16:creationId xmlns:a16="http://schemas.microsoft.com/office/drawing/2014/main" id="{A4188CDD-F6D6-45DC-817F-7097F06CD2CE}"/>
              </a:ext>
            </a:extLst>
          </p:cNvPr>
          <p:cNvSpPr/>
          <p:nvPr/>
        </p:nvSpPr>
        <p:spPr>
          <a:xfrm>
            <a:off x="289240" y="5703083"/>
            <a:ext cx="5689529" cy="1049409"/>
          </a:xfrm>
          <a:prstGeom prst="flowChartProcess">
            <a:avLst/>
          </a:prstGeom>
          <a:solidFill>
            <a:schemeClr val="tx2">
              <a:lumMod val="60000"/>
              <a:lumOff val="40000"/>
              <a:alpha val="20000"/>
            </a:schemeClr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outerShdw blurRad="50800" dist="25400" dir="8100000" sx="97000" sy="97000" algn="tr" rotWithShape="0">
              <a:schemeClr val="bg1">
                <a:alpha val="40000"/>
              </a:schemeClr>
            </a:outerShdw>
            <a:softEdge rad="635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i="0" dirty="0">
                <a:solidFill>
                  <a:srgbClr val="C00000"/>
                </a:solidFill>
                <a:effectLst/>
                <a:latin typeface="Arial Narrow" panose="020B0606020202030204" pitchFamily="34" charset="0"/>
              </a:rPr>
              <a:t>40 донаций крови или </a:t>
            </a:r>
          </a:p>
          <a:p>
            <a:pPr algn="ctr"/>
            <a:r>
              <a:rPr lang="ru-RU" sz="2200" b="1" i="0" dirty="0">
                <a:solidFill>
                  <a:srgbClr val="C00000"/>
                </a:solidFill>
                <a:effectLst/>
                <a:latin typeface="Arial Narrow" panose="020B0606020202030204" pitchFamily="34" charset="0"/>
              </a:rPr>
              <a:t>80 донаций компонентов крови </a:t>
            </a:r>
          </a:p>
          <a:p>
            <a:pPr algn="ctr"/>
            <a:r>
              <a:rPr lang="ru-RU" sz="2200" b="1" i="0" dirty="0">
                <a:solidFill>
                  <a:srgbClr val="C00000"/>
                </a:solidFill>
                <a:effectLst/>
                <a:latin typeface="Arial Narrow" panose="020B0606020202030204" pitchFamily="34" charset="0"/>
              </a:rPr>
              <a:t>на платной основе.</a:t>
            </a:r>
          </a:p>
        </p:txBody>
      </p:sp>
      <p:sp>
        <p:nvSpPr>
          <p:cNvPr id="10" name="Блок-схема: процесс 9">
            <a:extLst>
              <a:ext uri="{FF2B5EF4-FFF2-40B4-BE49-F238E27FC236}">
                <a16:creationId xmlns:a16="http://schemas.microsoft.com/office/drawing/2014/main" id="{6605360F-5416-4738-BAF8-DB07F35299F9}"/>
              </a:ext>
            </a:extLst>
          </p:cNvPr>
          <p:cNvSpPr/>
          <p:nvPr/>
        </p:nvSpPr>
        <p:spPr>
          <a:xfrm>
            <a:off x="5978770" y="5711484"/>
            <a:ext cx="5879746" cy="1041008"/>
          </a:xfrm>
          <a:prstGeom prst="flowChartProcess">
            <a:avLst/>
          </a:prstGeom>
          <a:solidFill>
            <a:schemeClr val="tx2">
              <a:lumMod val="60000"/>
              <a:lumOff val="40000"/>
              <a:alpha val="20000"/>
            </a:schemeClr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outerShdw blurRad="50800" dist="25400" dir="8100000" sx="97000" sy="97000" algn="tr" rotWithShape="0">
              <a:schemeClr val="bg1">
                <a:alpha val="40000"/>
              </a:schemeClr>
            </a:outerShdw>
            <a:softEdge rad="635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>
                <a:solidFill>
                  <a:srgbClr val="C00000"/>
                </a:solidFill>
                <a:latin typeface="Arial Narrow" panose="020B0606020202030204" pitchFamily="34" charset="0"/>
              </a:rPr>
              <a:t>20 донаций крови или </a:t>
            </a:r>
          </a:p>
          <a:p>
            <a:pPr algn="ctr"/>
            <a:r>
              <a:rPr lang="ru-RU" sz="2200" b="1" dirty="0">
                <a:solidFill>
                  <a:srgbClr val="C00000"/>
                </a:solidFill>
                <a:latin typeface="Arial Narrow" panose="020B0606020202030204" pitchFamily="34" charset="0"/>
              </a:rPr>
              <a:t>40 донаций компонентов крови на</a:t>
            </a:r>
          </a:p>
          <a:p>
            <a:pPr algn="ctr"/>
            <a:r>
              <a:rPr lang="ru-RU" sz="2200" b="1" dirty="0">
                <a:solidFill>
                  <a:srgbClr val="C00000"/>
                </a:solidFill>
                <a:latin typeface="Arial Narrow" panose="020B0606020202030204" pitchFamily="34" charset="0"/>
              </a:rPr>
              <a:t> </a:t>
            </a:r>
            <a:r>
              <a:rPr lang="ru-RU" sz="2200" b="1" dirty="0">
                <a:solidFill>
                  <a:srgbClr val="C00000"/>
                </a:solidFill>
                <a:highlight>
                  <a:srgbClr val="FFFF00"/>
                </a:highlight>
                <a:latin typeface="Arial Narrow" panose="020B0606020202030204" pitchFamily="34" charset="0"/>
              </a:rPr>
              <a:t>безвозмездной основе.</a:t>
            </a:r>
            <a:r>
              <a:rPr lang="ru-RU" sz="2200" b="1" i="0" dirty="0">
                <a:solidFill>
                  <a:srgbClr val="C00000"/>
                </a:solidFill>
                <a:effectLst/>
                <a:highlight>
                  <a:srgbClr val="FFFF00"/>
                </a:highlight>
                <a:latin typeface="Arial Narrow" panose="020B0606020202030204" pitchFamily="34" charset="0"/>
              </a:rPr>
              <a:t> </a:t>
            </a:r>
            <a:endParaRPr lang="ru-RU" sz="2200" b="1" i="1" dirty="0">
              <a:solidFill>
                <a:srgbClr val="C00000"/>
              </a:solidFill>
              <a:highlight>
                <a:srgbClr val="FFFF00"/>
              </a:highlight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54118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56095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>
                <a:solidFill>
                  <a:srgbClr val="27467D"/>
                </a:solidFill>
              </a:rPr>
              <a:t>Льготы, права и гарантии, предоставляемые донору, награжденному нагрудным знаком отличия Министерства здравоохранения Республики Беларусь «</a:t>
            </a:r>
            <a:r>
              <a:rPr lang="ru-RU" sz="3200" b="1" dirty="0" err="1">
                <a:solidFill>
                  <a:srgbClr val="27467D"/>
                </a:solidFill>
              </a:rPr>
              <a:t>Ганаровы</a:t>
            </a:r>
            <a:r>
              <a:rPr lang="ru-RU" sz="3200" b="1" dirty="0">
                <a:solidFill>
                  <a:srgbClr val="27467D"/>
                </a:solidFill>
              </a:rPr>
              <a:t> </a:t>
            </a:r>
            <a:r>
              <a:rPr lang="ru-RU" sz="3200" b="1" dirty="0" err="1">
                <a:solidFill>
                  <a:srgbClr val="27467D"/>
                </a:solidFill>
              </a:rPr>
              <a:t>донар</a:t>
            </a:r>
            <a:r>
              <a:rPr lang="ru-RU" sz="3200" b="1" dirty="0">
                <a:solidFill>
                  <a:srgbClr val="27467D"/>
                </a:solidFill>
              </a:rPr>
              <a:t> </a:t>
            </a:r>
            <a:r>
              <a:rPr lang="ru-RU" sz="3200" b="1" dirty="0" err="1">
                <a:solidFill>
                  <a:srgbClr val="27467D"/>
                </a:solidFill>
              </a:rPr>
              <a:t>Рэспублiкi</a:t>
            </a:r>
            <a:r>
              <a:rPr lang="ru-RU" sz="3200" b="1" dirty="0">
                <a:solidFill>
                  <a:srgbClr val="27467D"/>
                </a:solidFill>
              </a:rPr>
              <a:t> Беларусь»: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178995"/>
            <a:ext cx="10515600" cy="3997967"/>
          </a:xfrm>
        </p:spPr>
        <p:txBody>
          <a:bodyPr>
            <a:normAutofit fontScale="85000" lnSpcReduction="10000"/>
          </a:bodyPr>
          <a:lstStyle/>
          <a:p>
            <a:r>
              <a:rPr lang="ru-RU" dirty="0"/>
              <a:t>скидка в размере 25 процентов на платные медицинские услуги в государственных организациях здравоохранения, за исключением платных медицинских услуг, тарифы на которые регулируются Министерством здравоохранения (по согласованию с Министерством антимонопольного регулирования и торговли);</a:t>
            </a:r>
          </a:p>
          <a:p>
            <a:r>
              <a:rPr lang="ru-RU" dirty="0"/>
              <a:t>внеочередное медицинское обслуживание в государственных организациях здравоохранения, в том числе в тех, в которых он обслуживался до выхода на пенсию, если иное не установлено законодательством;</a:t>
            </a:r>
          </a:p>
          <a:p>
            <a:r>
              <a:rPr lang="ru-RU" dirty="0"/>
              <a:t>внеочередной прием в учреждения социального обслуживания, осуществляющие стационарное социальное обслуживание;</a:t>
            </a:r>
          </a:p>
          <a:p>
            <a:r>
              <a:rPr lang="ru-RU" dirty="0"/>
              <a:t>первоочередной прием в государственных органах и иных организациях независимо от форм собственности;</a:t>
            </a:r>
          </a:p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6326" y="-966989"/>
            <a:ext cx="2706688" cy="328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0123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55122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>
                <a:solidFill>
                  <a:srgbClr val="27467D"/>
                </a:solidFill>
              </a:rPr>
              <a:t>Льготы, права и гарантии, предоставляемые донору, награжденному нагрудным знаком отличия Министерства здравоохранения Республики Беларусь «</a:t>
            </a:r>
            <a:r>
              <a:rPr lang="ru-RU" sz="3200" b="1" dirty="0" err="1">
                <a:solidFill>
                  <a:srgbClr val="27467D"/>
                </a:solidFill>
              </a:rPr>
              <a:t>Ганаровы</a:t>
            </a:r>
            <a:r>
              <a:rPr lang="ru-RU" sz="3200" b="1" dirty="0">
                <a:solidFill>
                  <a:srgbClr val="27467D"/>
                </a:solidFill>
              </a:rPr>
              <a:t> </a:t>
            </a:r>
            <a:r>
              <a:rPr lang="ru-RU" sz="3200" b="1" dirty="0" err="1">
                <a:solidFill>
                  <a:srgbClr val="27467D"/>
                </a:solidFill>
              </a:rPr>
              <a:t>донар</a:t>
            </a:r>
            <a:r>
              <a:rPr lang="ru-RU" sz="3200" b="1" dirty="0">
                <a:solidFill>
                  <a:srgbClr val="27467D"/>
                </a:solidFill>
              </a:rPr>
              <a:t> </a:t>
            </a:r>
            <a:r>
              <a:rPr lang="ru-RU" sz="3200" b="1" dirty="0" err="1">
                <a:solidFill>
                  <a:srgbClr val="27467D"/>
                </a:solidFill>
              </a:rPr>
              <a:t>Рэспублiкi</a:t>
            </a:r>
            <a:r>
              <a:rPr lang="ru-RU" sz="3200" b="1" dirty="0">
                <a:solidFill>
                  <a:srgbClr val="27467D"/>
                </a:solidFill>
              </a:rPr>
              <a:t> Беларусь»: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130357"/>
            <a:ext cx="10515600" cy="4046606"/>
          </a:xfrm>
        </p:spPr>
        <p:txBody>
          <a:bodyPr>
            <a:normAutofit fontScale="77500" lnSpcReduction="20000"/>
          </a:bodyPr>
          <a:lstStyle/>
          <a:p>
            <a:r>
              <a:rPr lang="ru-RU" dirty="0"/>
              <a:t>внеочередное пользование всеми видами услуг связи, культурно-просветительных и спортивно-оздоровительных организаций, приобретение билетов на все виды транспорта, внеочередное обслуживание организациями розничной торговли и бытового обслуживания;</a:t>
            </a:r>
          </a:p>
          <a:p>
            <a:r>
              <a:rPr lang="ru-RU" dirty="0"/>
              <a:t>использование трудового отпуска (отпуска, предоставляемого военнослужащим, лицам начальствующего и рядового состава) в летнее или другое удобное время, а также предоставление в течение календарного года кратковременного отпуска без сохранения заработной платы (денежного довольствия военнослужащим, лицам начальствующего и рядового состава) продолжительностью до 14 календарных дней в период, согласованный с нанимателем (руководителем военизированной организации или уполномоченным им лицом, командиром (начальником));</a:t>
            </a:r>
          </a:p>
          <a:p>
            <a:r>
              <a:rPr lang="ru-RU" dirty="0"/>
              <a:t>повышение пенсии по достижении общеустановленного пенсионного возраста в соответствии с законодательством о пенсионном обеспечении;</a:t>
            </a:r>
          </a:p>
          <a:p>
            <a:r>
              <a:rPr lang="ru-RU" dirty="0"/>
              <a:t>иные льготы, права и гарантии в соответствии с законодательством.</a:t>
            </a:r>
          </a:p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5313" y="4081666"/>
            <a:ext cx="2706688" cy="328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92383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4BC0A5A-B3FF-4D40-A696-CE4C8DAC9A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59566" y="366547"/>
            <a:ext cx="11198949" cy="14244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BA741E7-494C-4966-B7D9-5E1C4F58BC29}"/>
              </a:ext>
            </a:extLst>
          </p:cNvPr>
          <p:cNvSpPr txBox="1"/>
          <p:nvPr/>
        </p:nvSpPr>
        <p:spPr>
          <a:xfrm>
            <a:off x="3193774" y="540186"/>
            <a:ext cx="8547652" cy="1077218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AC0000"/>
                </a:solidFill>
                <a:effectLst>
                  <a:outerShdw blurRad="50800" dist="38100" dir="8100000" algn="tr" rotWithShape="0">
                    <a:srgbClr val="AC0000">
                      <a:alpha val="40000"/>
                    </a:srgbClr>
                  </a:outerShdw>
                </a:effectLst>
              </a:rPr>
              <a:t>ДОНОРСТВО КРОВИ = ПОЛЬЗА </a:t>
            </a:r>
          </a:p>
          <a:p>
            <a:pPr algn="ctr"/>
            <a:r>
              <a:rPr lang="ru-RU" sz="3200" b="1" dirty="0">
                <a:solidFill>
                  <a:srgbClr val="AC0000"/>
                </a:solidFill>
                <a:effectLst>
                  <a:outerShdw blurRad="50800" dist="38100" dir="8100000" algn="tr" rotWithShape="0">
                    <a:srgbClr val="AC0000">
                      <a:alpha val="40000"/>
                    </a:srgbClr>
                  </a:outerShdw>
                </a:effectLst>
              </a:rPr>
              <a:t>ВАШЕМУ ЗДОРОВЬЮ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9D060C1-BDA8-4977-8D28-B646029779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1289" y="1298601"/>
            <a:ext cx="3127519" cy="56088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" name="Блок-схема: процесс 4">
            <a:extLst>
              <a:ext uri="{FF2B5EF4-FFF2-40B4-BE49-F238E27FC236}">
                <a16:creationId xmlns:a16="http://schemas.microsoft.com/office/drawing/2014/main" id="{422C364C-F785-4FB9-A8DB-09CBF301AFAB}"/>
              </a:ext>
            </a:extLst>
          </p:cNvPr>
          <p:cNvSpPr/>
          <p:nvPr/>
        </p:nvSpPr>
        <p:spPr>
          <a:xfrm>
            <a:off x="5096516" y="4079714"/>
            <a:ext cx="2421260" cy="1956670"/>
          </a:xfrm>
          <a:prstGeom prst="flowChartProcess">
            <a:avLst/>
          </a:prstGeom>
          <a:solidFill>
            <a:schemeClr val="tx2">
              <a:lumMod val="60000"/>
              <a:lumOff val="40000"/>
              <a:alpha val="20000"/>
            </a:schemeClr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outerShdw blurRad="50800" dist="25400" dir="8100000" sx="97000" sy="97000" algn="tr" rotWithShape="0">
              <a:schemeClr val="bg1">
                <a:alpha val="40000"/>
              </a:schemeClr>
            </a:outerShdw>
            <a:softEdge rad="635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C00000"/>
              </a:buClr>
            </a:pPr>
            <a:r>
              <a:rPr lang="ru-RU" sz="2000" i="1" dirty="0">
                <a:solidFill>
                  <a:srgbClr val="A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Донорство снижает риск развития сердечно-сосудистых заболеваний. </a:t>
            </a:r>
            <a:endParaRPr lang="ru-RU" sz="2200" i="1" dirty="0">
              <a:solidFill>
                <a:srgbClr val="AC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Блок-схема: процесс 5">
            <a:extLst>
              <a:ext uri="{FF2B5EF4-FFF2-40B4-BE49-F238E27FC236}">
                <a16:creationId xmlns:a16="http://schemas.microsoft.com/office/drawing/2014/main" id="{BA41177A-229E-4B65-8CD4-366F235E3610}"/>
              </a:ext>
            </a:extLst>
          </p:cNvPr>
          <p:cNvSpPr/>
          <p:nvPr/>
        </p:nvSpPr>
        <p:spPr>
          <a:xfrm>
            <a:off x="225678" y="4406508"/>
            <a:ext cx="2421261" cy="1648454"/>
          </a:xfrm>
          <a:prstGeom prst="flowChartProcess">
            <a:avLst/>
          </a:prstGeom>
          <a:solidFill>
            <a:schemeClr val="tx2">
              <a:lumMod val="60000"/>
              <a:lumOff val="40000"/>
              <a:alpha val="20000"/>
            </a:schemeClr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outerShdw blurRad="50800" dist="25400" dir="8100000" sx="97000" sy="97000" algn="tr" rotWithShape="0">
              <a:schemeClr val="bg1">
                <a:alpha val="40000"/>
              </a:schemeClr>
            </a:outerShdw>
            <a:softEdge rad="635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C00000"/>
              </a:buClr>
            </a:pPr>
            <a:endParaRPr lang="ru-RU" sz="2000" i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buClr>
                <a:srgbClr val="C00000"/>
              </a:buClr>
            </a:pPr>
            <a:r>
              <a:rPr lang="ru-RU" sz="2000" i="1" dirty="0">
                <a:solidFill>
                  <a:srgbClr val="A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Происходит обновление организма и улучшение самочувствия</a:t>
            </a:r>
          </a:p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Ø"/>
            </a:pPr>
            <a:endParaRPr lang="ru-RU" sz="2200" i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Блок-схема: процесс 6">
            <a:extLst>
              <a:ext uri="{FF2B5EF4-FFF2-40B4-BE49-F238E27FC236}">
                <a16:creationId xmlns:a16="http://schemas.microsoft.com/office/drawing/2014/main" id="{2D2A2FD2-7C16-43C3-9E20-675C7039E546}"/>
              </a:ext>
            </a:extLst>
          </p:cNvPr>
          <p:cNvSpPr/>
          <p:nvPr/>
        </p:nvSpPr>
        <p:spPr>
          <a:xfrm>
            <a:off x="185090" y="3117169"/>
            <a:ext cx="2421261" cy="1289339"/>
          </a:xfrm>
          <a:prstGeom prst="flowChartProcess">
            <a:avLst/>
          </a:prstGeom>
          <a:solidFill>
            <a:schemeClr val="tx2">
              <a:lumMod val="60000"/>
              <a:lumOff val="40000"/>
              <a:alpha val="20000"/>
            </a:schemeClr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outerShdw blurRad="50800" dist="25400" dir="8100000" sx="97000" sy="97000" algn="tr" rotWithShape="0">
              <a:schemeClr val="bg1">
                <a:alpha val="40000"/>
              </a:schemeClr>
            </a:outerShdw>
            <a:softEdge rad="635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C00000"/>
              </a:buClr>
            </a:pPr>
            <a:r>
              <a:rPr lang="ru-RU" sz="2000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Улучшается иммунная защита организма</a:t>
            </a:r>
          </a:p>
        </p:txBody>
      </p:sp>
      <p:sp>
        <p:nvSpPr>
          <p:cNvPr id="8" name="Блок-схема: процесс 7">
            <a:extLst>
              <a:ext uri="{FF2B5EF4-FFF2-40B4-BE49-F238E27FC236}">
                <a16:creationId xmlns:a16="http://schemas.microsoft.com/office/drawing/2014/main" id="{A63AFD0E-E4E8-4214-833C-1CA8B2197B6D}"/>
              </a:ext>
            </a:extLst>
          </p:cNvPr>
          <p:cNvSpPr/>
          <p:nvPr/>
        </p:nvSpPr>
        <p:spPr>
          <a:xfrm>
            <a:off x="185090" y="1859482"/>
            <a:ext cx="2421261" cy="1289339"/>
          </a:xfrm>
          <a:prstGeom prst="flowChartProcess">
            <a:avLst/>
          </a:prstGeom>
          <a:solidFill>
            <a:schemeClr val="tx2">
              <a:lumMod val="60000"/>
              <a:lumOff val="40000"/>
              <a:alpha val="20000"/>
            </a:schemeClr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outerShdw blurRad="50800" dist="25400" dir="8100000" sx="97000" sy="97000" algn="tr" rotWithShape="0">
              <a:schemeClr val="bg1">
                <a:alpha val="40000"/>
              </a:schemeClr>
            </a:outerShdw>
            <a:softEdge rad="635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C00000"/>
              </a:buClr>
            </a:pPr>
            <a:r>
              <a:rPr lang="ru-RU" sz="2000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Стимулируется работа кроветворной системы</a:t>
            </a:r>
          </a:p>
        </p:txBody>
      </p:sp>
      <p:sp>
        <p:nvSpPr>
          <p:cNvPr id="9" name="Блок-схема: процесс 8">
            <a:extLst>
              <a:ext uri="{FF2B5EF4-FFF2-40B4-BE49-F238E27FC236}">
                <a16:creationId xmlns:a16="http://schemas.microsoft.com/office/drawing/2014/main" id="{9423283A-CD2A-4715-B0A4-B5132A3CFD23}"/>
              </a:ext>
            </a:extLst>
          </p:cNvPr>
          <p:cNvSpPr/>
          <p:nvPr/>
        </p:nvSpPr>
        <p:spPr>
          <a:xfrm>
            <a:off x="7558364" y="4098095"/>
            <a:ext cx="4300151" cy="1956670"/>
          </a:xfrm>
          <a:prstGeom prst="flowChartProcess">
            <a:avLst/>
          </a:prstGeom>
          <a:solidFill>
            <a:schemeClr val="tx2">
              <a:lumMod val="60000"/>
              <a:lumOff val="40000"/>
              <a:alpha val="20000"/>
            </a:schemeClr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outerShdw blurRad="50800" dist="25400" dir="8100000" sx="97000" sy="97000" algn="tr" rotWithShape="0">
              <a:schemeClr val="bg1">
                <a:alpha val="40000"/>
              </a:schemeClr>
            </a:outerShdw>
            <a:softEdge rad="635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C00000"/>
              </a:buClr>
            </a:pPr>
            <a:r>
              <a:rPr lang="ru-RU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данным Всемирной организации здравоохранения продолжительность жизни у донора увеличивается </a:t>
            </a:r>
          </a:p>
          <a:p>
            <a:pPr algn="ctr">
              <a:buClr>
                <a:srgbClr val="C00000"/>
              </a:buClr>
            </a:pPr>
            <a:r>
              <a:rPr lang="ru-RU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5-7 лет</a:t>
            </a:r>
            <a:endParaRPr lang="ru-RU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Блок-схема: процесс 9">
            <a:extLst>
              <a:ext uri="{FF2B5EF4-FFF2-40B4-BE49-F238E27FC236}">
                <a16:creationId xmlns:a16="http://schemas.microsoft.com/office/drawing/2014/main" id="{E84EDB5D-EDAE-4DA6-AFAC-DBA95B0AC374}"/>
              </a:ext>
            </a:extLst>
          </p:cNvPr>
          <p:cNvSpPr/>
          <p:nvPr/>
        </p:nvSpPr>
        <p:spPr>
          <a:xfrm>
            <a:off x="5087077" y="1859286"/>
            <a:ext cx="2471287" cy="2133608"/>
          </a:xfrm>
          <a:prstGeom prst="flowChartProcess">
            <a:avLst/>
          </a:prstGeom>
          <a:solidFill>
            <a:schemeClr val="tx2">
              <a:lumMod val="60000"/>
              <a:lumOff val="40000"/>
              <a:alpha val="20000"/>
            </a:schemeClr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outerShdw blurRad="50800" dist="25400" dir="8100000" sx="97000" sy="97000" algn="tr" rotWithShape="0">
              <a:schemeClr val="bg1">
                <a:alpha val="40000"/>
              </a:schemeClr>
            </a:outerShdw>
            <a:softEdge rad="635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C00000"/>
              </a:buClr>
            </a:pPr>
            <a:r>
              <a:rPr lang="ru-RU" sz="2000" i="1" dirty="0">
                <a:solidFill>
                  <a:srgbClr val="A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Донорство служит профилактикой заболеваний печени, селезенки,</a:t>
            </a:r>
          </a:p>
          <a:p>
            <a:pPr algn="ctr">
              <a:buClr>
                <a:srgbClr val="C00000"/>
              </a:buClr>
            </a:pPr>
            <a:r>
              <a:rPr lang="ru-RU" sz="2000" i="1" dirty="0">
                <a:solidFill>
                  <a:srgbClr val="A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ЖКТ</a:t>
            </a:r>
            <a:endParaRPr lang="ru-RU" sz="2200" i="1" dirty="0">
              <a:solidFill>
                <a:srgbClr val="AC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Блок-схема: процесс 10">
            <a:extLst>
              <a:ext uri="{FF2B5EF4-FFF2-40B4-BE49-F238E27FC236}">
                <a16:creationId xmlns:a16="http://schemas.microsoft.com/office/drawing/2014/main" id="{6F497CA5-BC7F-4A63-9279-DDF61E37152C}"/>
              </a:ext>
            </a:extLst>
          </p:cNvPr>
          <p:cNvSpPr/>
          <p:nvPr/>
        </p:nvSpPr>
        <p:spPr>
          <a:xfrm>
            <a:off x="2615790" y="1889329"/>
            <a:ext cx="2471287" cy="4165436"/>
          </a:xfrm>
          <a:prstGeom prst="flowChartProcess">
            <a:avLst/>
          </a:prstGeom>
          <a:solidFill>
            <a:schemeClr val="tx2">
              <a:lumMod val="60000"/>
              <a:lumOff val="40000"/>
              <a:alpha val="20000"/>
            </a:schemeClr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outerShdw blurRad="50800" dist="25400" dir="8100000" sx="97000" sy="97000" algn="tr" rotWithShape="0">
              <a:schemeClr val="bg1">
                <a:alpha val="40000"/>
              </a:schemeClr>
            </a:outerShdw>
            <a:softEdge rad="635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C00000"/>
              </a:buClr>
            </a:pPr>
            <a:r>
              <a:rPr lang="ru-RU" dirty="0"/>
              <a:t> </a:t>
            </a:r>
            <a:r>
              <a:rPr lang="ru-RU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Организм донора приспособлен к внезапной кровопотере.</a:t>
            </a:r>
          </a:p>
          <a:p>
            <a:pPr algn="ctr">
              <a:buClr>
                <a:srgbClr val="C00000"/>
              </a:buClr>
            </a:pPr>
            <a:r>
              <a:rPr lang="ru-RU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 получении тяжелых травм, при сложных операциях в организме донора стремительно запускается система кроветворения, выздоровление наступает быстрее</a:t>
            </a:r>
            <a:endParaRPr lang="ru-RU" sz="2000" i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Блок-схема: процесс 12">
            <a:extLst>
              <a:ext uri="{FF2B5EF4-FFF2-40B4-BE49-F238E27FC236}">
                <a16:creationId xmlns:a16="http://schemas.microsoft.com/office/drawing/2014/main" id="{D382D6EF-E2C5-40B3-B783-AF2321208314}"/>
              </a:ext>
            </a:extLst>
          </p:cNvPr>
          <p:cNvSpPr/>
          <p:nvPr/>
        </p:nvSpPr>
        <p:spPr>
          <a:xfrm>
            <a:off x="225678" y="6082550"/>
            <a:ext cx="11740644" cy="817807"/>
          </a:xfrm>
          <a:prstGeom prst="flowChartProcess">
            <a:avLst/>
          </a:prstGeom>
          <a:solidFill>
            <a:schemeClr val="tx2">
              <a:lumMod val="60000"/>
              <a:lumOff val="40000"/>
              <a:alpha val="20000"/>
            </a:schemeClr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outerShdw blurRad="50800" dist="25400" dir="8100000" sx="97000" sy="97000" algn="tr" rotWithShape="0">
              <a:schemeClr val="bg1">
                <a:alpha val="40000"/>
              </a:schemeClr>
            </a:outerShdw>
            <a:softEdge rad="635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C00000"/>
              </a:buClr>
            </a:pPr>
            <a:r>
              <a:rPr lang="ru-RU" sz="2000" i="1" dirty="0">
                <a:solidFill>
                  <a:srgbClr val="A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Кровь донора исследуется на инфекции, потому донор знает, что он здоров!</a:t>
            </a:r>
          </a:p>
        </p:txBody>
      </p:sp>
      <p:sp>
        <p:nvSpPr>
          <p:cNvPr id="15" name="Блок-схема: процесс 14">
            <a:extLst>
              <a:ext uri="{FF2B5EF4-FFF2-40B4-BE49-F238E27FC236}">
                <a16:creationId xmlns:a16="http://schemas.microsoft.com/office/drawing/2014/main" id="{4678C8F2-6A7B-4C5A-8169-E431B58B789A}"/>
              </a:ext>
            </a:extLst>
          </p:cNvPr>
          <p:cNvSpPr/>
          <p:nvPr/>
        </p:nvSpPr>
        <p:spPr>
          <a:xfrm>
            <a:off x="7527215" y="1859286"/>
            <a:ext cx="2074080" cy="2148888"/>
          </a:xfrm>
          <a:prstGeom prst="flowChartProcess">
            <a:avLst/>
          </a:prstGeom>
          <a:solidFill>
            <a:schemeClr val="tx2">
              <a:lumMod val="60000"/>
              <a:lumOff val="40000"/>
              <a:alpha val="20000"/>
            </a:schemeClr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outerShdw blurRad="50800" dist="25400" dir="8100000" sx="97000" sy="97000" algn="tr" rotWithShape="0">
              <a:schemeClr val="bg1">
                <a:alpha val="40000"/>
              </a:schemeClr>
            </a:outerShdw>
            <a:softEdge rad="635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C00000"/>
              </a:buClr>
            </a:pPr>
            <a:r>
              <a:rPr lang="ru-RU" sz="2000" i="1" dirty="0">
                <a:solidFill>
                  <a:srgbClr val="A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Донорство снижает риск развития онкологических  заболеваний. </a:t>
            </a:r>
            <a:endParaRPr lang="ru-RU" sz="2200" i="1" dirty="0">
              <a:solidFill>
                <a:srgbClr val="AC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Блок-схема: процесс 15">
            <a:extLst>
              <a:ext uri="{FF2B5EF4-FFF2-40B4-BE49-F238E27FC236}">
                <a16:creationId xmlns:a16="http://schemas.microsoft.com/office/drawing/2014/main" id="{D9A7414C-F2D5-46BC-B6A5-D5468D4FAE3A}"/>
              </a:ext>
            </a:extLst>
          </p:cNvPr>
          <p:cNvSpPr/>
          <p:nvPr/>
        </p:nvSpPr>
        <p:spPr>
          <a:xfrm>
            <a:off x="9620174" y="1869962"/>
            <a:ext cx="2238342" cy="2138212"/>
          </a:xfrm>
          <a:prstGeom prst="flowChartProcess">
            <a:avLst/>
          </a:prstGeom>
          <a:solidFill>
            <a:schemeClr val="tx2">
              <a:lumMod val="60000"/>
              <a:lumOff val="40000"/>
              <a:alpha val="20000"/>
            </a:schemeClr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outerShdw blurRad="50800" dist="25400" dir="8100000" sx="97000" sy="97000" algn="tr" rotWithShape="0">
              <a:schemeClr val="bg1">
                <a:alpha val="40000"/>
              </a:schemeClr>
            </a:outerShdw>
            <a:softEdge rad="635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C00000"/>
              </a:buClr>
            </a:pPr>
            <a:r>
              <a:rPr lang="ru-RU" sz="2000" i="1" dirty="0">
                <a:solidFill>
                  <a:srgbClr val="A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Донорство способствуем омоложению организма. </a:t>
            </a:r>
            <a:endParaRPr lang="ru-RU" sz="2200" i="1" dirty="0">
              <a:solidFill>
                <a:srgbClr val="AC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7295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3" grpId="0" animBg="1"/>
      <p:bldP spid="15" grpId="0" animBg="1"/>
      <p:bldP spid="1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6759102" cy="612322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Закон Республики Беларусь от 30 ноября 2010 года № 197-З «О донорстве крови и ее компонентов» (в ред. Закона Республики Беларусь от 14 октября 2022 года № 214-З) содержит развернутый терминологический аппарат и состоит из 44 статей:</a:t>
            </a:r>
            <a:b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</a:br>
            <a:br>
              <a:rPr lang="ru-RU" sz="2400" b="1" dirty="0"/>
            </a:br>
            <a:r>
              <a:rPr lang="ru-RU" sz="2400" b="1" dirty="0">
                <a:solidFill>
                  <a:srgbClr val="C00000"/>
                </a:solidFill>
              </a:rPr>
              <a:t>донация крови, ее компонентов </a:t>
            </a:r>
            <a:r>
              <a:rPr lang="ru-RU" sz="2400" b="1" dirty="0"/>
              <a:t>- комплекс медицинских вмешательств по взятию крови, ее компонентов у донора;</a:t>
            </a:r>
            <a:br>
              <a:rPr lang="ru-RU" sz="2400" b="1" dirty="0"/>
            </a:br>
            <a:br>
              <a:rPr lang="ru-RU" sz="2400" b="1" dirty="0"/>
            </a:br>
            <a:r>
              <a:rPr lang="ru-RU" sz="2400" b="1" dirty="0">
                <a:solidFill>
                  <a:srgbClr val="C00000"/>
                </a:solidFill>
              </a:rPr>
              <a:t>донор</a:t>
            </a:r>
            <a:r>
              <a:rPr lang="ru-RU" sz="2400" b="1" dirty="0"/>
              <a:t> - пациент, прошедший медицинский осмотр и сдающий кровь, ее компоненты, в том числе пациент, в отношении которого применяются вспомогательные медицинские технологии;</a:t>
            </a:r>
            <a:br>
              <a:rPr lang="ru-RU" sz="2400" b="1" dirty="0"/>
            </a:br>
            <a:br>
              <a:rPr lang="ru-RU" sz="2400" b="1" dirty="0"/>
            </a:br>
            <a:r>
              <a:rPr lang="ru-RU" sz="2400" b="1" dirty="0">
                <a:solidFill>
                  <a:srgbClr val="C00000"/>
                </a:solidFill>
              </a:rPr>
              <a:t>донорская функция </a:t>
            </a:r>
            <a:r>
              <a:rPr lang="ru-RU" sz="2400" b="1" dirty="0"/>
              <a:t>- прохождение донором медицинского осмотра, применение в отношении донора вспомогательных медицинских технологий и (или) донация;</a:t>
            </a:r>
            <a:br>
              <a:rPr lang="ru-RU" sz="2400" b="1" dirty="0"/>
            </a:br>
            <a:endParaRPr lang="ru-RU" sz="2400" b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9713" y="1702340"/>
            <a:ext cx="4114800" cy="3803515"/>
          </a:xfrm>
        </p:spPr>
      </p:pic>
    </p:spTree>
    <p:extLst>
      <p:ext uri="{BB962C8B-B14F-4D97-AF65-F5344CB8AC3E}">
        <p14:creationId xmlns:p14="http://schemas.microsoft.com/office/powerpoint/2010/main" val="1088574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4C8DBC9-8FD5-4905-ADF8-73C592148B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50684" y="270482"/>
            <a:ext cx="11165090" cy="19970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E890D54-5EEB-4EFD-96A6-4B61AC5DE576}"/>
              </a:ext>
            </a:extLst>
          </p:cNvPr>
          <p:cNvSpPr txBox="1"/>
          <p:nvPr/>
        </p:nvSpPr>
        <p:spPr>
          <a:xfrm>
            <a:off x="3657600" y="270482"/>
            <a:ext cx="825817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AC0000"/>
                </a:solidFill>
                <a:effectLst>
                  <a:outerShdw blurRad="50800" dist="38100" dir="8100000" algn="tr" rotWithShape="0">
                    <a:srgbClr val="AC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ru-RU" sz="3200" b="1" dirty="0">
                <a:solidFill>
                  <a:srgbClr val="AC0000"/>
                </a:solidFill>
                <a:effectLst>
                  <a:outerShdw blurRad="50800" dist="38100" dir="8100000" algn="tr" rotWithShape="0">
                    <a:srgbClr val="AC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Положение о проведении Республиканской акции «Белая Русь-родная кровь!»</a:t>
            </a:r>
            <a:endParaRPr lang="ru-RU" sz="3600" b="1" dirty="0">
              <a:solidFill>
                <a:srgbClr val="AC0000"/>
              </a:solidFill>
              <a:effectLst>
                <a:outerShdw blurRad="50800" dist="38100" dir="8100000" algn="tr" rotWithShape="0">
                  <a:srgbClr val="AC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E2DBFE5-FCE3-4A89-85FA-D3145E1067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8153" y="4860947"/>
            <a:ext cx="1435435" cy="1793631"/>
          </a:xfrm>
          <a:prstGeom prst="rect">
            <a:avLst/>
          </a:prstGeom>
          <a:effectLst>
            <a:glow rad="114300">
              <a:srgbClr val="AC0000">
                <a:alpha val="40000"/>
              </a:srgbClr>
            </a:glow>
            <a:outerShdw blurRad="50800" dist="38100" dir="6000000" sx="196000" sy="196000" algn="l" rotWithShape="0">
              <a:schemeClr val="tx1">
                <a:alpha val="0"/>
              </a:schemeClr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FD971CF-B3CF-4794-B90B-EA59B12773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676322" y="5229126"/>
            <a:ext cx="1057275" cy="105727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854D9FD-3066-4E7B-8704-F78CE0F2D7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703" y="3429000"/>
            <a:ext cx="1526345" cy="15263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5B0CB41-1B86-4819-84F8-969B6B5B16C6}"/>
              </a:ext>
            </a:extLst>
          </p:cNvPr>
          <p:cNvSpPr txBox="1"/>
          <p:nvPr/>
        </p:nvSpPr>
        <p:spPr>
          <a:xfrm>
            <a:off x="540590" y="2714844"/>
            <a:ext cx="66399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Акция приурочена ко Всемирному дню донора проводимого в рамках реализации Республиканского социального проекта по развитию донорства крови «Добро Донорство Жизнь».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B028A4F-9994-4DDF-9987-7F57953B90E2}"/>
              </a:ext>
            </a:extLst>
          </p:cNvPr>
          <p:cNvSpPr txBox="1"/>
          <p:nvPr/>
        </p:nvSpPr>
        <p:spPr>
          <a:xfrm>
            <a:off x="540590" y="4362485"/>
            <a:ext cx="663995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Акция проходит при поддержке Министерства здравоохранения Республики Беларусь.</a:t>
            </a:r>
          </a:p>
          <a:p>
            <a:pPr algn="just"/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Организатор Акции: Республиканское общественное объединение «Белая Русь» при содействии Республиканского научно-практического центра трансфузиологии и медицинских биотехнологий.</a:t>
            </a:r>
          </a:p>
        </p:txBody>
      </p:sp>
    </p:spTree>
    <p:extLst>
      <p:ext uri="{BB962C8B-B14F-4D97-AF65-F5344CB8AC3E}">
        <p14:creationId xmlns:p14="http://schemas.microsoft.com/office/powerpoint/2010/main" val="27910615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4C8DBC9-8FD5-4905-ADF8-73C592148B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50684" y="270482"/>
            <a:ext cx="11165090" cy="19970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E890D54-5EEB-4EFD-96A6-4B61AC5DE576}"/>
              </a:ext>
            </a:extLst>
          </p:cNvPr>
          <p:cNvSpPr txBox="1"/>
          <p:nvPr/>
        </p:nvSpPr>
        <p:spPr>
          <a:xfrm>
            <a:off x="3657600" y="270482"/>
            <a:ext cx="825817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AC0000"/>
                </a:solidFill>
                <a:effectLst>
                  <a:outerShdw blurRad="50800" dist="38100" dir="8100000" algn="tr" rotWithShape="0">
                    <a:srgbClr val="AC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ru-RU" sz="3200" b="1" dirty="0">
                <a:solidFill>
                  <a:srgbClr val="AC0000"/>
                </a:solidFill>
                <a:effectLst>
                  <a:outerShdw blurRad="50800" dist="38100" dir="8100000" algn="tr" rotWithShape="0">
                    <a:srgbClr val="AC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Положение о проведении Республиканской акции «Белая Русь-родная кровь!»</a:t>
            </a:r>
            <a:endParaRPr lang="ru-RU" sz="3600" b="1" dirty="0">
              <a:solidFill>
                <a:srgbClr val="AC0000"/>
              </a:solidFill>
              <a:effectLst>
                <a:outerShdw blurRad="50800" dist="38100" dir="8100000" algn="tr" rotWithShape="0">
                  <a:srgbClr val="AC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E2DBFE5-FCE3-4A89-85FA-D3145E1067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4632" y="4860947"/>
            <a:ext cx="1435435" cy="1793631"/>
          </a:xfrm>
          <a:prstGeom prst="rect">
            <a:avLst/>
          </a:prstGeom>
          <a:effectLst>
            <a:glow rad="114300">
              <a:srgbClr val="AC0000">
                <a:alpha val="40000"/>
              </a:srgbClr>
            </a:glow>
            <a:outerShdw blurRad="50800" dist="38100" dir="6000000" sx="196000" sy="196000" algn="l" rotWithShape="0">
              <a:schemeClr val="tx1">
                <a:alpha val="0"/>
              </a:schemeClr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FD971CF-B3CF-4794-B90B-EA59B12773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126488" y="5229124"/>
            <a:ext cx="1057275" cy="105727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854D9FD-3066-4E7B-8704-F78CE0F2D7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6005" y="3429000"/>
            <a:ext cx="1526345" cy="15263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5B0CB41-1B86-4819-84F8-969B6B5B16C6}"/>
              </a:ext>
            </a:extLst>
          </p:cNvPr>
          <p:cNvSpPr txBox="1"/>
          <p:nvPr/>
        </p:nvSpPr>
        <p:spPr>
          <a:xfrm>
            <a:off x="540590" y="2714844"/>
            <a:ext cx="8287698" cy="3795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 Акции: </a:t>
            </a:r>
          </a:p>
          <a:p>
            <a:pPr algn="just">
              <a:lnSpc>
                <a:spcPct val="150000"/>
              </a:lnSpc>
            </a:pP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вовлечение патриотически настроенных, ответственных и активных граждан Республики в донорство крови и ее компонентов, как элемент национальной безопасности страны, посредством участия в Днях донора, проводимых на предприятиях и учреждениях Республики Беларусь, формирование и укрепление принципов личной социальной ответственности, гуманизма и сопричастности к общим созидательным целям современного гражданского общества.</a:t>
            </a:r>
          </a:p>
        </p:txBody>
      </p:sp>
    </p:spTree>
    <p:extLst>
      <p:ext uri="{BB962C8B-B14F-4D97-AF65-F5344CB8AC3E}">
        <p14:creationId xmlns:p14="http://schemas.microsoft.com/office/powerpoint/2010/main" val="4141551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4C8DBC9-8FD5-4905-ADF8-73C592148B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50684" y="270482"/>
            <a:ext cx="11165090" cy="19970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E890D54-5EEB-4EFD-96A6-4B61AC5DE576}"/>
              </a:ext>
            </a:extLst>
          </p:cNvPr>
          <p:cNvSpPr txBox="1"/>
          <p:nvPr/>
        </p:nvSpPr>
        <p:spPr>
          <a:xfrm>
            <a:off x="3657600" y="270482"/>
            <a:ext cx="825817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AC0000"/>
                </a:solidFill>
                <a:effectLst>
                  <a:outerShdw blurRad="50800" dist="38100" dir="8100000" algn="tr" rotWithShape="0">
                    <a:srgbClr val="AC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ru-RU" sz="3200" b="1" dirty="0">
                <a:solidFill>
                  <a:srgbClr val="AC0000"/>
                </a:solidFill>
                <a:effectLst>
                  <a:outerShdw blurRad="50800" dist="38100" dir="8100000" algn="tr" rotWithShape="0">
                    <a:srgbClr val="AC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Положение о проведении Республиканской акции «Белая Русь-родная кровь!»</a:t>
            </a:r>
            <a:endParaRPr lang="ru-RU" sz="3600" b="1" dirty="0">
              <a:solidFill>
                <a:srgbClr val="AC0000"/>
              </a:solidFill>
              <a:effectLst>
                <a:outerShdw blurRad="50800" dist="38100" dir="8100000" algn="tr" rotWithShape="0">
                  <a:srgbClr val="AC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B0CB41-1B86-4819-84F8-969B6B5B16C6}"/>
              </a:ext>
            </a:extLst>
          </p:cNvPr>
          <p:cNvSpPr txBox="1"/>
          <p:nvPr/>
        </p:nvSpPr>
        <p:spPr>
          <a:xfrm>
            <a:off x="407963" y="2714844"/>
            <a:ext cx="11507811" cy="5165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Задачи Акции: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Формирование чувства патриотизма и национального самосознания; 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Разъяснение роли донора как образца поведения в современном гражданском обществе;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Формирование желания и готовности стать донором крови для спасения жизни людей и лечения тяжелых заболеваний;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Информирование о важности донорства крови и ее компонентов, как о необходимой составляющей частью системы здравоохранения и элемента национальной безопасности Республики Беларусь;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Информирование о важности регулярного донорства крови и её компонентов, как мотивации вести здоровый образ жизни;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Формирование у молодого поколения активной жизненной позиции, готовности к участию в общественной жизни Республики Беларусь.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28562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4C8DBC9-8FD5-4905-ADF8-73C592148B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50684" y="270481"/>
            <a:ext cx="11165090" cy="16312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E890D54-5EEB-4EFD-96A6-4B61AC5DE576}"/>
              </a:ext>
            </a:extLst>
          </p:cNvPr>
          <p:cNvSpPr txBox="1"/>
          <p:nvPr/>
        </p:nvSpPr>
        <p:spPr>
          <a:xfrm>
            <a:off x="3657600" y="270482"/>
            <a:ext cx="825817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AC0000"/>
                </a:solidFill>
                <a:effectLst>
                  <a:outerShdw blurRad="50800" dist="38100" dir="8100000" algn="tr" rotWithShape="0">
                    <a:srgbClr val="AC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ru-RU" sz="3200" b="1" dirty="0">
                <a:solidFill>
                  <a:srgbClr val="AC0000"/>
                </a:solidFill>
                <a:effectLst>
                  <a:outerShdw blurRad="50800" dist="38100" dir="8100000" algn="tr" rotWithShape="0">
                    <a:srgbClr val="AC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Порядок проведения Республиканской акции «Белая Русь-родная кровь!»</a:t>
            </a:r>
            <a:endParaRPr lang="ru-RU" sz="3600" b="1" dirty="0">
              <a:solidFill>
                <a:srgbClr val="AC0000"/>
              </a:solidFill>
              <a:effectLst>
                <a:outerShdw blurRad="50800" dist="38100" dir="8100000" algn="tr" rotWithShape="0">
                  <a:srgbClr val="AC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B0CB41-1B86-4819-84F8-969B6B5B16C6}"/>
              </a:ext>
            </a:extLst>
          </p:cNvPr>
          <p:cNvSpPr txBox="1"/>
          <p:nvPr/>
        </p:nvSpPr>
        <p:spPr>
          <a:xfrm>
            <a:off x="351693" y="2011681"/>
            <a:ext cx="11564081" cy="59252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Объявление Акции, сроки проведения</a:t>
            </a:r>
          </a:p>
          <a:p>
            <a:endPara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Организаторы объявляют о проведении Акции путем размещения официального объявления на сайтах и в социальных сетях за 3-5 дней до начала Акции.</a:t>
            </a:r>
          </a:p>
          <a:p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Рекрутинг доноров членов Республиканского общественного объединения «Белая Русь».</a:t>
            </a:r>
          </a:p>
          <a:p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Мероприятия в рамках Акции проводятся в период с 20 мая 2024 по 14 июня 2024 года в формате Дней донора на территории учреждений службы крови Республики Беларусь.</a:t>
            </a:r>
          </a:p>
          <a:p>
            <a:endPara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Последовательность реализации мероприятия</a:t>
            </a:r>
          </a:p>
          <a:p>
            <a:pPr algn="ctr"/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Согласование даты и места проведения Дня донора с участниками Акции.</a:t>
            </a:r>
          </a:p>
          <a:p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Анонсирование Акции и распространение агитационных, информационных материалов о донорстве крови в официальных каналах, социальных сетях организатора.</a:t>
            </a:r>
          </a:p>
          <a:p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Проведение Дней донора согласно предварительно согласованным данным.</a:t>
            </a:r>
          </a:p>
          <a:p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Медиа сопровождение проведение Дня донора в рамках Акции официальных каналах, социальных сетях организатора.</a:t>
            </a:r>
          </a:p>
          <a:p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Активное освещение проведения Дня донора в социальных сетях (истории в инстаграм с отметкой @dobro_donorstvo_zhizn от доноров, сдавших кровь, посты в социальные сети, </a:t>
            </a:r>
            <a:r>
              <a:rPr 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телеграмканалы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endPara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endParaRPr lang="ru-RU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endParaRPr lang="ru-RU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37312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3"/>
          <p:cNvGraphicFramePr>
            <a:graphicFrameLocks noChangeAspect="1"/>
          </p:cNvGraphicFramePr>
          <p:nvPr/>
        </p:nvGraphicFramePr>
        <p:xfrm>
          <a:off x="983432" y="980728"/>
          <a:ext cx="10513168" cy="54854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1847528" y="27856"/>
            <a:ext cx="9144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ru-RU" sz="2400" b="1" dirty="0">
                <a:ln w="6350">
                  <a:noFill/>
                </a:ln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Абсолютное количество доноров крови, ее компонентов </a:t>
            </a:r>
          </a:p>
          <a:p>
            <a:pPr algn="ctr">
              <a:defRPr/>
            </a:pPr>
            <a:r>
              <a:rPr lang="ru-RU" altLang="ru-RU" sz="2400" b="1" dirty="0">
                <a:ln w="6350">
                  <a:noFill/>
                </a:ln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в разрезе регионов (2023 г.)</a:t>
            </a:r>
          </a:p>
        </p:txBody>
      </p:sp>
    </p:spTree>
    <p:extLst>
      <p:ext uri="{BB962C8B-B14F-4D97-AF65-F5344CB8AC3E}">
        <p14:creationId xmlns:p14="http://schemas.microsoft.com/office/powerpoint/2010/main" val="3621063212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3"/>
          <p:cNvGraphicFramePr>
            <a:graphicFrameLocks noChangeAspect="1"/>
          </p:cNvGraphicFramePr>
          <p:nvPr/>
        </p:nvGraphicFramePr>
        <p:xfrm>
          <a:off x="839416" y="914400"/>
          <a:ext cx="10513168" cy="56109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6D0C713C-1264-4140-9F71-9FBA33CF99A6}"/>
              </a:ext>
            </a:extLst>
          </p:cNvPr>
          <p:cNvSpPr txBox="1"/>
          <p:nvPr/>
        </p:nvSpPr>
        <p:spPr>
          <a:xfrm>
            <a:off x="3215680" y="27610"/>
            <a:ext cx="609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ru-RU" sz="2400" b="1" dirty="0">
                <a:ln w="6350">
                  <a:noFill/>
                </a:ln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Динамика доли первичных доноров в разрезе регионов  (20</a:t>
            </a:r>
            <a:r>
              <a:rPr lang="en-US" altLang="ru-RU" sz="2400" b="1" dirty="0">
                <a:ln w="6350">
                  <a:noFill/>
                </a:ln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20</a:t>
            </a:r>
            <a:r>
              <a:rPr lang="ru-RU" altLang="ru-RU" sz="2400" b="1" dirty="0">
                <a:ln w="6350">
                  <a:noFill/>
                </a:ln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-2023 гг.)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B39BD92-3414-8D25-7187-9B6E8C60CD5D}"/>
              </a:ext>
            </a:extLst>
          </p:cNvPr>
          <p:cNvSpPr txBox="1"/>
          <p:nvPr/>
        </p:nvSpPr>
        <p:spPr>
          <a:xfrm>
            <a:off x="10704512" y="1052736"/>
            <a:ext cx="8094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32,4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6E8FD0-2F00-6D78-B01C-AB8A9E17AD71}"/>
              </a:ext>
            </a:extLst>
          </p:cNvPr>
          <p:cNvSpPr txBox="1"/>
          <p:nvPr/>
        </p:nvSpPr>
        <p:spPr>
          <a:xfrm>
            <a:off x="9624392" y="2780928"/>
            <a:ext cx="648071" cy="30777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18,3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DC8E4B-28EF-06D4-1E1A-7DE5C503B72F}"/>
              </a:ext>
            </a:extLst>
          </p:cNvPr>
          <p:cNvSpPr txBox="1"/>
          <p:nvPr/>
        </p:nvSpPr>
        <p:spPr>
          <a:xfrm>
            <a:off x="8345617" y="2924944"/>
            <a:ext cx="6480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19,7</a:t>
            </a:r>
          </a:p>
        </p:txBody>
      </p:sp>
    </p:spTree>
    <p:extLst>
      <p:ext uri="{BB962C8B-B14F-4D97-AF65-F5344CB8AC3E}">
        <p14:creationId xmlns:p14="http://schemas.microsoft.com/office/powerpoint/2010/main" val="554083731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3"/>
          <p:cNvGraphicFramePr>
            <a:graphicFrameLocks noChangeAspect="1"/>
          </p:cNvGraphicFramePr>
          <p:nvPr/>
        </p:nvGraphicFramePr>
        <p:xfrm>
          <a:off x="911424" y="711200"/>
          <a:ext cx="10657184" cy="6197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289720" y="332656"/>
            <a:ext cx="9900592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811212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Заготовка цельной донорской крови (л)</a:t>
            </a:r>
          </a:p>
        </p:txBody>
      </p:sp>
    </p:spTree>
    <p:extLst>
      <p:ext uri="{BB962C8B-B14F-4D97-AF65-F5344CB8AC3E}">
        <p14:creationId xmlns:p14="http://schemas.microsoft.com/office/powerpoint/2010/main" val="6816080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F0584A69-C7FB-499F-90B9-DE1826B988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73" y="230473"/>
            <a:ext cx="11354317" cy="42159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BA741E7-494C-4966-B7D9-5E1C4F58BC29}"/>
              </a:ext>
            </a:extLst>
          </p:cNvPr>
          <p:cNvSpPr txBox="1"/>
          <p:nvPr/>
        </p:nvSpPr>
        <p:spPr>
          <a:xfrm>
            <a:off x="3562233" y="644417"/>
            <a:ext cx="7596264" cy="58477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AC0000"/>
                </a:solidFill>
                <a:effectLst>
                  <a:outerShdw blurRad="50800" dist="38100" dir="8100000" algn="tr" rotWithShape="0">
                    <a:srgbClr val="AC0000">
                      <a:alpha val="40000"/>
                    </a:srgbClr>
                  </a:outerShdw>
                </a:effectLst>
              </a:rPr>
              <a:t>КТО ТАКОЙ ДОНОР?</a:t>
            </a:r>
          </a:p>
        </p:txBody>
      </p:sp>
      <p:sp>
        <p:nvSpPr>
          <p:cNvPr id="13" name="Блок-схема: процесс 12">
            <a:extLst>
              <a:ext uri="{FF2B5EF4-FFF2-40B4-BE49-F238E27FC236}">
                <a16:creationId xmlns:a16="http://schemas.microsoft.com/office/drawing/2014/main" id="{328AD34F-1116-4E96-85DB-E7458C5C5264}"/>
              </a:ext>
            </a:extLst>
          </p:cNvPr>
          <p:cNvSpPr/>
          <p:nvPr/>
        </p:nvSpPr>
        <p:spPr>
          <a:xfrm>
            <a:off x="434714" y="2170991"/>
            <a:ext cx="5051686" cy="4042592"/>
          </a:xfrm>
          <a:prstGeom prst="flowChartProcess">
            <a:avLst/>
          </a:prstGeom>
          <a:solidFill>
            <a:schemeClr val="tx2">
              <a:lumMod val="60000"/>
              <a:lumOff val="40000"/>
              <a:alpha val="20000"/>
            </a:schemeClr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  <a:softEdge rad="635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Слово «донор» </a:t>
            </a:r>
          </a:p>
          <a:p>
            <a:pPr algn="ctr"/>
            <a:r>
              <a:rPr lang="ru-RU" sz="2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происходит от латинского</a:t>
            </a:r>
          </a:p>
          <a:p>
            <a:pPr algn="ctr"/>
            <a:r>
              <a:rPr lang="ru-RU" sz="2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ru-RU" sz="32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32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donare</a:t>
            </a:r>
            <a:r>
              <a:rPr lang="ru-RU" sz="32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— «дарить» </a:t>
            </a:r>
          </a:p>
          <a:p>
            <a:pPr algn="ctr"/>
            <a:endParaRPr lang="ru-RU" sz="2400" b="1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8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Донор крови – спаситель и даритель жизни…</a:t>
            </a:r>
          </a:p>
          <a:p>
            <a:pPr algn="ctr"/>
            <a:endParaRPr lang="ru-RU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9D060C1-BDA8-4977-8D28-B646029779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714" y="1271432"/>
            <a:ext cx="3127519" cy="56088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CDE3C51-CC19-451F-AE51-B8BD6042F2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003" y="2058216"/>
            <a:ext cx="4411871" cy="4155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3728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F0584A69-C7FB-499F-90B9-DE1826B988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824" y="230473"/>
            <a:ext cx="11652354" cy="42159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BA741E7-494C-4966-B7D9-5E1C4F58BC29}"/>
              </a:ext>
            </a:extLst>
          </p:cNvPr>
          <p:cNvSpPr txBox="1"/>
          <p:nvPr/>
        </p:nvSpPr>
        <p:spPr>
          <a:xfrm>
            <a:off x="2212258" y="644417"/>
            <a:ext cx="894623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AC0000"/>
                </a:solidFill>
                <a:effectLst>
                  <a:outerShdw blurRad="50800" dist="38100" dir="8100000" algn="tr" rotWithShape="0">
                    <a:srgbClr val="AC0000">
                      <a:alpha val="40000"/>
                    </a:srgbClr>
                  </a:outerShdw>
                </a:effectLst>
              </a:rPr>
              <a:t>ЧТО ТАКОЕ ДОНОРСТВО КРОВИ?</a:t>
            </a:r>
          </a:p>
        </p:txBody>
      </p:sp>
      <p:sp>
        <p:nvSpPr>
          <p:cNvPr id="13" name="Блок-схема: процесс 12">
            <a:extLst>
              <a:ext uri="{FF2B5EF4-FFF2-40B4-BE49-F238E27FC236}">
                <a16:creationId xmlns:a16="http://schemas.microsoft.com/office/drawing/2014/main" id="{328AD34F-1116-4E96-85DB-E7458C5C5264}"/>
              </a:ext>
            </a:extLst>
          </p:cNvPr>
          <p:cNvSpPr/>
          <p:nvPr/>
        </p:nvSpPr>
        <p:spPr>
          <a:xfrm>
            <a:off x="269822" y="2122818"/>
            <a:ext cx="5826178" cy="4504709"/>
          </a:xfrm>
          <a:prstGeom prst="flowChartProcess">
            <a:avLst/>
          </a:prstGeom>
          <a:solidFill>
            <a:schemeClr val="tx2">
              <a:lumMod val="60000"/>
              <a:lumOff val="40000"/>
              <a:alpha val="20000"/>
            </a:schemeClr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outerShdw blurRad="50800" dist="38100" dir="8100000" algn="tr" rotWithShape="0">
              <a:schemeClr val="bg1">
                <a:alpha val="40000"/>
              </a:schemeClr>
            </a:outerShdw>
            <a:softEdge rad="127000"/>
          </a:effectLst>
          <a:scene3d>
            <a:camera prst="orthographicFront"/>
            <a:lightRig rig="threePt" dir="t"/>
          </a:scene3d>
          <a:sp3d prstMaterial="softEdge"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Донорство крови – это добровольное жертвование собственной крови или ее компонентов для:</a:t>
            </a:r>
          </a:p>
          <a:p>
            <a:pPr algn="ctr"/>
            <a:endParaRPr lang="ru-RU" sz="2200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ctr">
              <a:buAutoNum type="arabicPeriod"/>
            </a:pPr>
            <a:r>
              <a:rPr lang="ru-RU" sz="22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последующего переливания нуждающимся больным (реципиентам);</a:t>
            </a:r>
          </a:p>
          <a:p>
            <a:pPr algn="ctr"/>
            <a:endParaRPr lang="ru-RU" sz="2200" b="1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2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 получения медицинских препаратов, которые применяются медицине катастрофы, нейрохирургии, стоматологии, отоларингологии гинекологии. 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9D060C1-BDA8-4977-8D28-B646029779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53" y="1279780"/>
            <a:ext cx="3127519" cy="56088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968D5BB-A013-4105-B8D6-ACD11BF8B4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0000"/>
                    </a14:imgEffect>
                    <a14:imgEffect>
                      <a14:brightnessContrast bright="10000" contrast="-1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44529" y="2445170"/>
            <a:ext cx="5274437" cy="34661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747444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4BC0A5A-B3FF-4D40-A696-CE4C8DAC9A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59566" y="366547"/>
            <a:ext cx="11198949" cy="14244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BA741E7-494C-4966-B7D9-5E1C4F58BC29}"/>
              </a:ext>
            </a:extLst>
          </p:cNvPr>
          <p:cNvSpPr txBox="1"/>
          <p:nvPr/>
        </p:nvSpPr>
        <p:spPr>
          <a:xfrm>
            <a:off x="3362632" y="540186"/>
            <a:ext cx="7939291" cy="1077218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AC0000"/>
                </a:solidFill>
                <a:effectLst>
                  <a:outerShdw blurRad="50800" dist="38100" dir="8100000" algn="tr" rotWithShape="0">
                    <a:srgbClr val="AC0000">
                      <a:alpha val="40000"/>
                    </a:srgbClr>
                  </a:outerShdw>
                </a:effectLst>
              </a:rPr>
              <a:t> В ДОНОРСКОЙ КРОВИ И ЕЕ КОМПОНЕНТАХ НУЖДАЮТСЯ?</a:t>
            </a:r>
          </a:p>
        </p:txBody>
      </p:sp>
      <p:sp>
        <p:nvSpPr>
          <p:cNvPr id="13" name="Блок-схема: процесс 12">
            <a:extLst>
              <a:ext uri="{FF2B5EF4-FFF2-40B4-BE49-F238E27FC236}">
                <a16:creationId xmlns:a16="http://schemas.microsoft.com/office/drawing/2014/main" id="{328AD34F-1116-4E96-85DB-E7458C5C5264}"/>
              </a:ext>
            </a:extLst>
          </p:cNvPr>
          <p:cNvSpPr/>
          <p:nvPr/>
        </p:nvSpPr>
        <p:spPr>
          <a:xfrm>
            <a:off x="509393" y="2078798"/>
            <a:ext cx="5961744" cy="910040"/>
          </a:xfrm>
          <a:prstGeom prst="flowChartProcess">
            <a:avLst/>
          </a:prstGeom>
          <a:solidFill>
            <a:schemeClr val="tx2">
              <a:lumMod val="60000"/>
              <a:lumOff val="40000"/>
              <a:alpha val="20000"/>
            </a:schemeClr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C00000"/>
              </a:buClr>
            </a:pPr>
            <a:r>
              <a:rPr lang="ru-RU" sz="2400" b="1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ГРАЖДАНЕ, ПОСТРАДАВШИЕ В ДТП и ЧС.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9D060C1-BDA8-4977-8D28-B646029779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1289" y="1298601"/>
            <a:ext cx="3127519" cy="56088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0" name="Блок-схема: процесс 9">
            <a:extLst>
              <a:ext uri="{FF2B5EF4-FFF2-40B4-BE49-F238E27FC236}">
                <a16:creationId xmlns:a16="http://schemas.microsoft.com/office/drawing/2014/main" id="{8615F577-EC71-4747-B573-6783833F7DF1}"/>
              </a:ext>
            </a:extLst>
          </p:cNvPr>
          <p:cNvSpPr/>
          <p:nvPr/>
        </p:nvSpPr>
        <p:spPr>
          <a:xfrm>
            <a:off x="509392" y="2988838"/>
            <a:ext cx="5961745" cy="2268207"/>
          </a:xfrm>
          <a:prstGeom prst="flowChartProcess">
            <a:avLst/>
          </a:prstGeom>
          <a:solidFill>
            <a:schemeClr val="tx2">
              <a:lumMod val="60000"/>
              <a:lumOff val="40000"/>
              <a:alpha val="20000"/>
            </a:schemeClr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outerShdw blurRad="50800" dist="25400" dir="8100000" sx="97000" sy="97000" algn="tr" rotWithShape="0">
              <a:schemeClr val="bg1">
                <a:alpha val="40000"/>
              </a:schemeClr>
            </a:outerShdw>
            <a:softEdge rad="635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C00000"/>
              </a:buClr>
            </a:pPr>
            <a:r>
              <a:rPr lang="ru-RU" sz="2100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2022 год только в Минске зарегистрировано более 400 ДТП, в которых более 600 человек получили различные травмы. Зачастую дорожно-транспортные происшествия сопровождаются кровопотерями в следствии травмирования.</a:t>
            </a:r>
            <a:endParaRPr lang="ru-RU" sz="2100" b="1" i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B8C1B63-FEEF-4312-980C-C0F320D9FF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4017" y="2078798"/>
            <a:ext cx="5240849" cy="31782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Блок-схема: процесс 14">
            <a:extLst>
              <a:ext uri="{FF2B5EF4-FFF2-40B4-BE49-F238E27FC236}">
                <a16:creationId xmlns:a16="http://schemas.microsoft.com/office/drawing/2014/main" id="{E3858129-569C-4A3D-A77C-D68627E982C5}"/>
              </a:ext>
            </a:extLst>
          </p:cNvPr>
          <p:cNvSpPr/>
          <p:nvPr/>
        </p:nvSpPr>
        <p:spPr>
          <a:xfrm>
            <a:off x="659566" y="5476361"/>
            <a:ext cx="11355926" cy="1098939"/>
          </a:xfrm>
          <a:prstGeom prst="flowChartProcess">
            <a:avLst/>
          </a:prstGeom>
          <a:solidFill>
            <a:schemeClr val="tx2">
              <a:lumMod val="60000"/>
              <a:lumOff val="40000"/>
              <a:alpha val="20000"/>
            </a:schemeClr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outerShdw blurRad="50800" dist="25400" dir="8100000" sx="97000" sy="97000" algn="tr" rotWithShape="0">
              <a:schemeClr val="bg1">
                <a:alpha val="40000"/>
              </a:schemeClr>
            </a:outerShdw>
            <a:softEdge rad="635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C00000"/>
              </a:buClr>
            </a:pPr>
            <a:r>
              <a:rPr lang="ru-RU" sz="2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 кровопотере более 15% от общего объема циркулирующей </a:t>
            </a:r>
          </a:p>
          <a:p>
            <a:pPr algn="ctr">
              <a:buClr>
                <a:srgbClr val="C00000"/>
              </a:buClr>
            </a:pPr>
            <a:r>
              <a:rPr lang="ru-RU" sz="2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крови </a:t>
            </a:r>
            <a:r>
              <a:rPr lang="ru-RU" sz="2400" b="1" i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переливание донорской крови необходимо в экстренном порядке</a:t>
            </a:r>
            <a:r>
              <a:rPr lang="ru-RU" sz="2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" name="Рисунок 2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9A425696-F220-4671-922A-E87EE973AF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4625" y="556863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500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4BC0A5A-B3FF-4D40-A696-CE4C8DAC9A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59566" y="366547"/>
            <a:ext cx="11198949" cy="14244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BA741E7-494C-4966-B7D9-5E1C4F58BC29}"/>
              </a:ext>
            </a:extLst>
          </p:cNvPr>
          <p:cNvSpPr txBox="1"/>
          <p:nvPr/>
        </p:nvSpPr>
        <p:spPr>
          <a:xfrm>
            <a:off x="3362632" y="540186"/>
            <a:ext cx="7939291" cy="1077218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AC0000"/>
                </a:solidFill>
                <a:effectLst>
                  <a:outerShdw blurRad="50800" dist="38100" dir="8100000" algn="tr" rotWithShape="0">
                    <a:srgbClr val="AC0000">
                      <a:alpha val="40000"/>
                    </a:srgbClr>
                  </a:outerShdw>
                </a:effectLst>
              </a:rPr>
              <a:t> В ДОНОРСКОЙ КРОВИ И ЕЕ КОМПОНЕНТАХ НУЖДАЮТСЯ?</a:t>
            </a:r>
          </a:p>
        </p:txBody>
      </p:sp>
      <p:sp>
        <p:nvSpPr>
          <p:cNvPr id="13" name="Блок-схема: процесс 12">
            <a:extLst>
              <a:ext uri="{FF2B5EF4-FFF2-40B4-BE49-F238E27FC236}">
                <a16:creationId xmlns:a16="http://schemas.microsoft.com/office/drawing/2014/main" id="{328AD34F-1116-4E96-85DB-E7458C5C5264}"/>
              </a:ext>
            </a:extLst>
          </p:cNvPr>
          <p:cNvSpPr/>
          <p:nvPr/>
        </p:nvSpPr>
        <p:spPr>
          <a:xfrm>
            <a:off x="611208" y="1948286"/>
            <a:ext cx="6253826" cy="910040"/>
          </a:xfrm>
          <a:prstGeom prst="flowChartProcess">
            <a:avLst/>
          </a:prstGeom>
          <a:solidFill>
            <a:schemeClr val="tx2">
              <a:lumMod val="60000"/>
              <a:lumOff val="40000"/>
              <a:alpha val="20000"/>
            </a:schemeClr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C00000"/>
              </a:buClr>
            </a:pPr>
            <a:r>
              <a:rPr lang="ru-RU" sz="2400" b="1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ЖЕНЩИНЫ ВО ВРЕМЯ РОДОВ И  НОВОРОЖДЕННЫЕ ДЕТИ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9D060C1-BDA8-4977-8D28-B646029779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1289" y="1298601"/>
            <a:ext cx="3127519" cy="56088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0" name="Блок-схема: процесс 9">
            <a:extLst>
              <a:ext uri="{FF2B5EF4-FFF2-40B4-BE49-F238E27FC236}">
                <a16:creationId xmlns:a16="http://schemas.microsoft.com/office/drawing/2014/main" id="{8615F577-EC71-4747-B573-6783833F7DF1}"/>
              </a:ext>
            </a:extLst>
          </p:cNvPr>
          <p:cNvSpPr/>
          <p:nvPr/>
        </p:nvSpPr>
        <p:spPr>
          <a:xfrm>
            <a:off x="611208" y="3020079"/>
            <a:ext cx="6253825" cy="2215598"/>
          </a:xfrm>
          <a:prstGeom prst="flowChartProcess">
            <a:avLst/>
          </a:prstGeom>
          <a:solidFill>
            <a:schemeClr val="tx2">
              <a:lumMod val="60000"/>
              <a:lumOff val="40000"/>
              <a:alpha val="20000"/>
            </a:schemeClr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outerShdw blurRad="50800" dist="25400" dir="8100000" sx="97000" sy="97000" algn="tr" rotWithShape="0">
              <a:schemeClr val="bg1">
                <a:alpha val="40000"/>
              </a:schemeClr>
            </a:outerShdw>
            <a:softEdge rad="635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C00000"/>
              </a:buClr>
            </a:pPr>
            <a:r>
              <a:rPr lang="ru-RU" sz="2400" b="1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 сожалению, во время родов часто возникают осложнения сопровождающиеся кровотечениями. </a:t>
            </a:r>
          </a:p>
        </p:txBody>
      </p:sp>
      <p:sp>
        <p:nvSpPr>
          <p:cNvPr id="9" name="Блок-схема: процесс 8">
            <a:extLst>
              <a:ext uri="{FF2B5EF4-FFF2-40B4-BE49-F238E27FC236}">
                <a16:creationId xmlns:a16="http://schemas.microsoft.com/office/drawing/2014/main" id="{607BF89A-B02E-4CE5-82FE-1EAA42A128E4}"/>
              </a:ext>
            </a:extLst>
          </p:cNvPr>
          <p:cNvSpPr/>
          <p:nvPr/>
        </p:nvSpPr>
        <p:spPr>
          <a:xfrm>
            <a:off x="609591" y="5459309"/>
            <a:ext cx="11457601" cy="1148771"/>
          </a:xfrm>
          <a:prstGeom prst="flowChartProcess">
            <a:avLst/>
          </a:prstGeom>
          <a:solidFill>
            <a:schemeClr val="tx2">
              <a:lumMod val="60000"/>
              <a:lumOff val="40000"/>
              <a:alpha val="20000"/>
            </a:schemeClr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outerShdw blurRad="50800" dist="25400" dir="8100000" sx="97000" sy="97000" algn="tr" rotWithShape="0">
              <a:schemeClr val="bg1">
                <a:alpha val="40000"/>
              </a:schemeClr>
            </a:outerShdw>
            <a:softEdge rad="635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C00000"/>
              </a:buClr>
            </a:pPr>
            <a:r>
              <a:rPr lang="ru-RU" sz="2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Переливание компонентов крови в настоящее время </a:t>
            </a:r>
          </a:p>
          <a:p>
            <a:pPr algn="ctr">
              <a:buClr>
                <a:srgbClr val="C00000"/>
              </a:buClr>
            </a:pPr>
            <a:r>
              <a:rPr lang="ru-RU" sz="2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нано-технологий является единственным методом, </a:t>
            </a:r>
          </a:p>
          <a:p>
            <a:pPr algn="ctr">
              <a:buClr>
                <a:srgbClr val="C00000"/>
              </a:buClr>
            </a:pPr>
            <a:r>
              <a:rPr lang="ru-RU" sz="2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позволяющим </a:t>
            </a:r>
            <a:r>
              <a:rPr lang="ru-RU" sz="2400" b="1" i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спасти человеческую жизнь</a:t>
            </a:r>
            <a:r>
              <a:rPr lang="ru-RU" sz="2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4000E01-055F-4E05-9123-867070DF8D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1797" y="1964684"/>
            <a:ext cx="4736718" cy="32709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Рисунок 14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2F02D67B-F3C3-4F21-97EA-9DFBD0E468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64426" y="557705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15756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3694</TotalTime>
  <Words>2420</Words>
  <Application>Microsoft Office PowerPoint</Application>
  <PresentationFormat>Широкоэкранный</PresentationFormat>
  <Paragraphs>316</Paragraphs>
  <Slides>28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7" baseType="lpstr">
      <vt:lpstr>Algerian</vt:lpstr>
      <vt:lpstr>Arial</vt:lpstr>
      <vt:lpstr>Arial Narrow</vt:lpstr>
      <vt:lpstr>Calibri</vt:lpstr>
      <vt:lpstr>Calibri Light</vt:lpstr>
      <vt:lpstr>Times New Roman</vt:lpstr>
      <vt:lpstr>Wingdings</vt:lpstr>
      <vt:lpstr>YS Text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Льготы, права и гарантии, предоставляемые донору, награжденному нагрудным знаком отличия Министерства здравоохранения Республики Беларусь «Ганаровы донар Рэспублiкi Беларусь»:</vt:lpstr>
      <vt:lpstr>Льготы, права и гарантии, предоставляемые донору, награжденному нагрудным знаком отличия Министерства здравоохранения Республики Беларусь «Ганаровы донар Рэспублiкi Беларусь»:</vt:lpstr>
      <vt:lpstr>Презентация PowerPoint</vt:lpstr>
      <vt:lpstr>Закон Республики Беларусь от 30 ноября 2010 года № 197-З «О донорстве крови и ее компонентов» (в ред. Закона Республики Беларусь от 14 октября 2022 года № 214-З) содержит развернутый терминологический аппарат и состоит из 44 статей:  донация крови, ее компонентов - комплекс медицинских вмешательств по взятию крови, ее компонентов у донора;  донор - пациент, прошедший медицинский осмотр и сдающий кровь, ее компоненты, в том числе пациент, в отношении которого применяются вспомогательные медицинские технологии;  донорская функция - прохождение донором медицинского осмотра, применение в отношении донора вспомогательных медицинских технологий и (или) донация; 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Слово «донор» происходит от латинского «donare» — «дарить»</dc:title>
  <dc:creator>Asus</dc:creator>
  <cp:lastModifiedBy>User</cp:lastModifiedBy>
  <cp:revision>242</cp:revision>
  <dcterms:created xsi:type="dcterms:W3CDTF">2023-09-28T10:16:30Z</dcterms:created>
  <dcterms:modified xsi:type="dcterms:W3CDTF">2024-05-18T08:55:09Z</dcterms:modified>
</cp:coreProperties>
</file>